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8"/>
  </p:notesMasterIdLst>
  <p:handoutMasterIdLst>
    <p:handoutMasterId r:id="rId39"/>
  </p:handoutMasterIdLst>
  <p:sldIdLst>
    <p:sldId id="393" r:id="rId2"/>
    <p:sldId id="366" r:id="rId3"/>
    <p:sldId id="367" r:id="rId4"/>
    <p:sldId id="368" r:id="rId5"/>
    <p:sldId id="369" r:id="rId6"/>
    <p:sldId id="410" r:id="rId7"/>
    <p:sldId id="411" r:id="rId8"/>
    <p:sldId id="373" r:id="rId9"/>
    <p:sldId id="372" r:id="rId10"/>
    <p:sldId id="416" r:id="rId11"/>
    <p:sldId id="418" r:id="rId12"/>
    <p:sldId id="417" r:id="rId13"/>
    <p:sldId id="371" r:id="rId14"/>
    <p:sldId id="378" r:id="rId15"/>
    <p:sldId id="374" r:id="rId16"/>
    <p:sldId id="381" r:id="rId17"/>
    <p:sldId id="274" r:id="rId18"/>
    <p:sldId id="375" r:id="rId19"/>
    <p:sldId id="394" r:id="rId20"/>
    <p:sldId id="412" r:id="rId21"/>
    <p:sldId id="376" r:id="rId22"/>
    <p:sldId id="420" r:id="rId23"/>
    <p:sldId id="382" r:id="rId24"/>
    <p:sldId id="408" r:id="rId25"/>
    <p:sldId id="396" r:id="rId26"/>
    <p:sldId id="432" r:id="rId27"/>
    <p:sldId id="421" r:id="rId28"/>
    <p:sldId id="426" r:id="rId29"/>
    <p:sldId id="428" r:id="rId30"/>
    <p:sldId id="429" r:id="rId31"/>
    <p:sldId id="430" r:id="rId32"/>
    <p:sldId id="423" r:id="rId33"/>
    <p:sldId id="425" r:id="rId34"/>
    <p:sldId id="433" r:id="rId35"/>
    <p:sldId id="424" r:id="rId36"/>
    <p:sldId id="40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 clrIdx="0"/>
  <p:cmAuthor id="1" name="Chris Faifer" initials="CF"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3F9A"/>
    <a:srgbClr val="52C2AF"/>
    <a:srgbClr val="4FAFC5"/>
    <a:srgbClr val="004A82"/>
    <a:srgbClr val="F4E7ED"/>
    <a:srgbClr val="E5AFC2"/>
    <a:srgbClr val="A568D2"/>
    <a:srgbClr val="CCECFF"/>
    <a:srgbClr val="993366"/>
    <a:srgbClr val="8F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7" autoAdjust="0"/>
    <p:restoredTop sz="93863" autoAdjust="0"/>
  </p:normalViewPr>
  <p:slideViewPr>
    <p:cSldViewPr>
      <p:cViewPr>
        <p:scale>
          <a:sx n="66" d="100"/>
          <a:sy n="66" d="100"/>
        </p:scale>
        <p:origin x="-1738" y="-499"/>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F9161F62-2842-4170-B61D-0E73E48F3364}" type="datetimeFigureOut">
              <a:rPr lang="en-US" smtClean="0"/>
              <a:pPr/>
              <a:t>11/16/2019</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2DE583C5-9BAD-4AAA-B438-8BE96659CB11}" type="slidenum">
              <a:rPr lang="en-US" smtClean="0"/>
              <a:pPr/>
              <a:t>‹#›</a:t>
            </a:fld>
            <a:endParaRPr lang="en-US"/>
          </a:p>
        </p:txBody>
      </p:sp>
    </p:spTree>
    <p:extLst>
      <p:ext uri="{BB962C8B-B14F-4D97-AF65-F5344CB8AC3E}">
        <p14:creationId xmlns:p14="http://schemas.microsoft.com/office/powerpoint/2010/main" val="56269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8" tIns="46575" rIns="93148" bIns="46575" rtlCol="0"/>
          <a:lstStyle>
            <a:lvl1pPr algn="l">
              <a:defRPr sz="13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48" tIns="46575" rIns="93148" bIns="46575" rtlCol="0"/>
          <a:lstStyle>
            <a:lvl1pPr algn="r">
              <a:defRPr sz="1300"/>
            </a:lvl1pPr>
          </a:lstStyle>
          <a:p>
            <a:fld id="{0B01DA96-0102-4946-BA9D-5DB2ADBF75C7}" type="datetimeFigureOut">
              <a:rPr lang="en-US" smtClean="0"/>
              <a:pPr/>
              <a:t>11/16/2019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48" tIns="46575" rIns="93148" bIns="46575"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48" tIns="46575" rIns="93148" bIns="465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8" tIns="46575" rIns="93148" bIns="46575"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48" tIns="46575" rIns="93148" bIns="46575" rtlCol="0" anchor="b"/>
          <a:lstStyle>
            <a:lvl1pPr algn="r">
              <a:defRPr sz="1300"/>
            </a:lvl1pPr>
          </a:lstStyle>
          <a:p>
            <a:fld id="{3548283A-7F20-4104-B6BD-C9FEEF8B2FD2}" type="slidenum">
              <a:rPr lang="en-US" smtClean="0"/>
              <a:pPr/>
              <a:t>‹#›</a:t>
            </a:fld>
            <a:endParaRPr lang="en-US"/>
          </a:p>
        </p:txBody>
      </p:sp>
    </p:spTree>
    <p:extLst>
      <p:ext uri="{BB962C8B-B14F-4D97-AF65-F5344CB8AC3E}">
        <p14:creationId xmlns:p14="http://schemas.microsoft.com/office/powerpoint/2010/main" val="414474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1030-1130 am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a:t>
            </a:fld>
            <a:endParaRPr lang="en-US" dirty="0"/>
          </a:p>
        </p:txBody>
      </p:sp>
    </p:spTree>
    <p:extLst>
      <p:ext uri="{BB962C8B-B14F-4D97-AF65-F5344CB8AC3E}">
        <p14:creationId xmlns:p14="http://schemas.microsoft.com/office/powerpoint/2010/main" val="42500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 16</a:t>
            </a:r>
            <a:r>
              <a:rPr lang="en-US" baseline="30000" dirty="0" smtClean="0"/>
              <a:t>th</a:t>
            </a:r>
            <a:r>
              <a:rPr lang="en-US" dirty="0" smtClean="0"/>
              <a:t> new slides to finish ppt.  1000-1115 am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10</a:t>
            </a:fld>
            <a:endParaRPr lang="en-US"/>
          </a:p>
        </p:txBody>
      </p:sp>
    </p:spTree>
    <p:extLst>
      <p:ext uri="{BB962C8B-B14F-4D97-AF65-F5344CB8AC3E}">
        <p14:creationId xmlns:p14="http://schemas.microsoft.com/office/powerpoint/2010/main" val="16301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Nov 16</a:t>
            </a:r>
            <a:r>
              <a:rPr lang="en-US" baseline="30000" dirty="0" smtClean="0"/>
              <a:t>th</a:t>
            </a:r>
            <a:r>
              <a:rPr lang="en-US" dirty="0" smtClean="0"/>
              <a:t> finished at noon</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11</a:t>
            </a:fld>
            <a:endParaRPr lang="en-US"/>
          </a:p>
        </p:txBody>
      </p:sp>
    </p:spTree>
    <p:extLst>
      <p:ext uri="{BB962C8B-B14F-4D97-AF65-F5344CB8AC3E}">
        <p14:creationId xmlns:p14="http://schemas.microsoft.com/office/powerpoint/2010/main" val="3654860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a:t>
            </a:r>
            <a:r>
              <a:rPr lang="en-US" dirty="0" err="1" smtClean="0"/>
              <a:t>nov</a:t>
            </a:r>
            <a:r>
              <a:rPr lang="en-US" dirty="0" smtClean="0"/>
              <a:t> 16</a:t>
            </a:r>
            <a:r>
              <a:rPr lang="en-US" baseline="30000" dirty="0" smtClean="0"/>
              <a:t>th</a:t>
            </a:r>
            <a:r>
              <a:rPr lang="en-US" dirty="0" smtClean="0"/>
              <a:t> – finished at noon</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12</a:t>
            </a:fld>
            <a:endParaRPr lang="en-US"/>
          </a:p>
        </p:txBody>
      </p:sp>
    </p:spTree>
    <p:extLst>
      <p:ext uri="{BB962C8B-B14F-4D97-AF65-F5344CB8AC3E}">
        <p14:creationId xmlns:p14="http://schemas.microsoft.com/office/powerpoint/2010/main" val="271641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505 pm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13</a:t>
            </a:fld>
            <a:endParaRPr lang="en-US"/>
          </a:p>
        </p:txBody>
      </p:sp>
    </p:spTree>
    <p:extLst>
      <p:ext uri="{BB962C8B-B14F-4D97-AF65-F5344CB8AC3E}">
        <p14:creationId xmlns:p14="http://schemas.microsoft.com/office/powerpoint/2010/main" val="3508677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800 pm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14</a:t>
            </a:fld>
            <a:endParaRPr lang="en-US"/>
          </a:p>
        </p:txBody>
      </p:sp>
    </p:spTree>
    <p:extLst>
      <p:ext uri="{BB962C8B-B14F-4D97-AF65-F5344CB8AC3E}">
        <p14:creationId xmlns:p14="http://schemas.microsoft.com/office/powerpoint/2010/main" val="350867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517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15</a:t>
            </a:fld>
            <a:endParaRPr lang="en-US"/>
          </a:p>
        </p:txBody>
      </p:sp>
    </p:spTree>
    <p:extLst>
      <p:ext uri="{BB962C8B-B14F-4D97-AF65-F5344CB8AC3E}">
        <p14:creationId xmlns:p14="http://schemas.microsoft.com/office/powerpoint/2010/main" val="49368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900 pm</a:t>
            </a:r>
          </a:p>
          <a:p>
            <a:pPr marL="83832"/>
            <a:r>
              <a:rPr lang="en-US" dirty="0" smtClean="0"/>
              <a:t>Tim 3:15  And that from a child thou hast known the holy scriptures, which are able to make thee wise unto salvation through faith which is in Christ Jesus.</a:t>
            </a:r>
          </a:p>
          <a:p>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16</a:t>
            </a:fld>
            <a:endParaRPr lang="en-US"/>
          </a:p>
        </p:txBody>
      </p:sp>
    </p:spTree>
    <p:extLst>
      <p:ext uri="{BB962C8B-B14F-4D97-AF65-F5344CB8AC3E}">
        <p14:creationId xmlns:p14="http://schemas.microsoft.com/office/powerpoint/2010/main" val="272031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26</a:t>
            </a:r>
            <a:r>
              <a:rPr lang="en-US" baseline="30000" dirty="0" smtClean="0"/>
              <a:t>th</a:t>
            </a:r>
            <a:r>
              <a:rPr lang="en-US" dirty="0" smtClean="0"/>
              <a:t>  135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17</a:t>
            </a:fld>
            <a:endParaRPr lang="en-US"/>
          </a:p>
        </p:txBody>
      </p:sp>
    </p:spTree>
    <p:extLst>
      <p:ext uri="{BB962C8B-B14F-4D97-AF65-F5344CB8AC3E}">
        <p14:creationId xmlns:p14="http://schemas.microsoft.com/office/powerpoint/2010/main" val="147098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 545-600-630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18</a:t>
            </a:fld>
            <a:endParaRPr lang="en-US"/>
          </a:p>
        </p:txBody>
      </p:sp>
    </p:spTree>
    <p:extLst>
      <p:ext uri="{BB962C8B-B14F-4D97-AF65-F5344CB8AC3E}">
        <p14:creationId xmlns:p14="http://schemas.microsoft.com/office/powerpoint/2010/main" val="97579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a:t>
            </a:r>
            <a:r>
              <a:rPr lang="en-US" baseline="0" dirty="0" smtClean="0"/>
              <a:t> 26</a:t>
            </a:r>
            <a:r>
              <a:rPr lang="en-US" baseline="30000" dirty="0" smtClean="0"/>
              <a:t>th</a:t>
            </a:r>
            <a:r>
              <a:rPr lang="en-US" baseline="0" dirty="0" smtClean="0"/>
              <a:t> 1145 am – 1215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19</a:t>
            </a:fld>
            <a:endParaRPr lang="en-US"/>
          </a:p>
        </p:txBody>
      </p:sp>
    </p:spTree>
    <p:extLst>
      <p:ext uri="{BB962C8B-B14F-4D97-AF65-F5344CB8AC3E}">
        <p14:creationId xmlns:p14="http://schemas.microsoft.com/office/powerpoint/2010/main" val="97579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 – 320 pm </a:t>
            </a:r>
          </a:p>
          <a:p>
            <a:r>
              <a:rPr lang="en-US" dirty="0" smtClean="0"/>
              <a:t>Oct 25</a:t>
            </a:r>
            <a:r>
              <a:rPr lang="en-US" baseline="30000" dirty="0" smtClean="0"/>
              <a:t>th</a:t>
            </a:r>
            <a:r>
              <a:rPr lang="en-US" dirty="0" smtClean="0"/>
              <a:t> – 3 pm … OK Yahuah, I’m having a hard time getting started with this power point.  Please help me to have some direction and make the best use of my time and your time as well.  I’m ready for You to just show me what to do, and how to put this together for the people at Kelowna.  You know who is going</a:t>
            </a:r>
            <a:r>
              <a:rPr lang="en-US" baseline="0" dirty="0" smtClean="0"/>
              <a:t> to be there, and You know what they need to hear and how.  So, let me be led completely by You right now, I ask in Yahusha’s name.  Amen</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a:t>
            </a:fld>
            <a:endParaRPr lang="en-US" dirty="0"/>
          </a:p>
        </p:txBody>
      </p:sp>
    </p:spTree>
    <p:extLst>
      <p:ext uri="{BB962C8B-B14F-4D97-AF65-F5344CB8AC3E}">
        <p14:creationId xmlns:p14="http://schemas.microsoft.com/office/powerpoint/2010/main" val="3001544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730-750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20</a:t>
            </a:fld>
            <a:endParaRPr lang="en-US"/>
          </a:p>
        </p:txBody>
      </p:sp>
    </p:spTree>
    <p:extLst>
      <p:ext uri="{BB962C8B-B14F-4D97-AF65-F5344CB8AC3E}">
        <p14:creationId xmlns:p14="http://schemas.microsoft.com/office/powerpoint/2010/main" val="1470989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750 – 810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21</a:t>
            </a:fld>
            <a:endParaRPr lang="en-US"/>
          </a:p>
        </p:txBody>
      </p:sp>
    </p:spTree>
    <p:extLst>
      <p:ext uri="{BB962C8B-B14F-4D97-AF65-F5344CB8AC3E}">
        <p14:creationId xmlns:p14="http://schemas.microsoft.com/office/powerpoint/2010/main" val="1136445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a:t>
            </a:r>
            <a:r>
              <a:rPr lang="en-US" baseline="0" dirty="0" smtClean="0"/>
              <a:t> 25</a:t>
            </a:r>
            <a:r>
              <a:rPr lang="en-US" baseline="30000" dirty="0" smtClean="0"/>
              <a:t>nov</a:t>
            </a:r>
            <a:r>
              <a:rPr lang="en-US" baseline="0" dirty="0" smtClean="0"/>
              <a:t> 16/16  new slide for introduction. 650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22</a:t>
            </a:fld>
            <a:endParaRPr lang="en-US"/>
          </a:p>
        </p:txBody>
      </p:sp>
    </p:spTree>
    <p:extLst>
      <p:ext uri="{BB962C8B-B14F-4D97-AF65-F5344CB8AC3E}">
        <p14:creationId xmlns:p14="http://schemas.microsoft.com/office/powerpoint/2010/main" val="1136445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a:t>
            </a:r>
            <a:r>
              <a:rPr lang="en-US" baseline="0" dirty="0" smtClean="0"/>
              <a:t> 26</a:t>
            </a:r>
            <a:r>
              <a:rPr lang="en-US" baseline="30000" dirty="0" smtClean="0"/>
              <a:t>th</a:t>
            </a:r>
            <a:r>
              <a:rPr lang="en-US" baseline="0" dirty="0" smtClean="0"/>
              <a:t>  415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23</a:t>
            </a:fld>
            <a:endParaRPr lang="en-US"/>
          </a:p>
        </p:txBody>
      </p:sp>
    </p:spTree>
    <p:extLst>
      <p:ext uri="{BB962C8B-B14F-4D97-AF65-F5344CB8AC3E}">
        <p14:creationId xmlns:p14="http://schemas.microsoft.com/office/powerpoint/2010/main" val="1136445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Oct</a:t>
            </a:r>
            <a:r>
              <a:rPr lang="en-US" baseline="0" smtClean="0"/>
              <a:t> 26</a:t>
            </a:r>
            <a:r>
              <a:rPr lang="en-US" baseline="30000" smtClean="0"/>
              <a:t>th</a:t>
            </a:r>
            <a:r>
              <a:rPr lang="en-US" baseline="0" smtClean="0"/>
              <a:t>  415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24</a:t>
            </a:fld>
            <a:endParaRPr lang="en-US"/>
          </a:p>
        </p:txBody>
      </p:sp>
    </p:spTree>
    <p:extLst>
      <p:ext uri="{BB962C8B-B14F-4D97-AF65-F5344CB8AC3E}">
        <p14:creationId xmlns:p14="http://schemas.microsoft.com/office/powerpoint/2010/main" val="113644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 16/16 new slide 650 pm.</a:t>
            </a:r>
          </a:p>
          <a:p>
            <a:r>
              <a:rPr lang="en-US" dirty="0" smtClean="0"/>
              <a:t>Oct 26</a:t>
            </a:r>
            <a:r>
              <a:rPr lang="en-US" baseline="30000" dirty="0" smtClean="0"/>
              <a:t>th</a:t>
            </a:r>
            <a:r>
              <a:rPr lang="en-US" dirty="0" smtClean="0"/>
              <a:t>  130 pm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25</a:t>
            </a:fld>
            <a:endParaRPr lang="en-US"/>
          </a:p>
        </p:txBody>
      </p:sp>
    </p:spTree>
    <p:extLst>
      <p:ext uri="{BB962C8B-B14F-4D97-AF65-F5344CB8AC3E}">
        <p14:creationId xmlns:p14="http://schemas.microsoft.com/office/powerpoint/2010/main" val="277058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a:t>
            </a:r>
            <a:r>
              <a:rPr lang="en-US" dirty="0" err="1" smtClean="0"/>
              <a:t>nov</a:t>
            </a:r>
            <a:r>
              <a:rPr lang="en-US" dirty="0" smtClean="0"/>
              <a:t> 16</a:t>
            </a:r>
            <a:r>
              <a:rPr lang="en-US" baseline="30000" dirty="0" smtClean="0"/>
              <a:t>th</a:t>
            </a:r>
            <a:r>
              <a:rPr lang="en-US" dirty="0" smtClean="0"/>
              <a:t>  715 pm …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26</a:t>
            </a:fld>
            <a:endParaRPr lang="en-US"/>
          </a:p>
        </p:txBody>
      </p:sp>
    </p:spTree>
    <p:extLst>
      <p:ext uri="{BB962C8B-B14F-4D97-AF65-F5344CB8AC3E}">
        <p14:creationId xmlns:p14="http://schemas.microsoft.com/office/powerpoint/2010/main" val="1633836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26</a:t>
            </a:r>
            <a:r>
              <a:rPr lang="en-US" baseline="30000" dirty="0" smtClean="0"/>
              <a:t>th</a:t>
            </a:r>
            <a:r>
              <a:rPr lang="en-US" dirty="0" smtClean="0"/>
              <a:t> 345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27</a:t>
            </a:fld>
            <a:endParaRPr lang="en-US"/>
          </a:p>
        </p:txBody>
      </p:sp>
    </p:spTree>
    <p:extLst>
      <p:ext uri="{BB962C8B-B14F-4D97-AF65-F5344CB8AC3E}">
        <p14:creationId xmlns:p14="http://schemas.microsoft.com/office/powerpoint/2010/main" val="173148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26</a:t>
            </a:r>
            <a:r>
              <a:rPr lang="en-US" baseline="30000" dirty="0" smtClean="0"/>
              <a:t>th</a:t>
            </a:r>
            <a:r>
              <a:rPr lang="en-US" dirty="0" smtClean="0"/>
              <a:t> 345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28</a:t>
            </a:fld>
            <a:endParaRPr lang="en-US"/>
          </a:p>
        </p:txBody>
      </p:sp>
    </p:spTree>
    <p:extLst>
      <p:ext uri="{BB962C8B-B14F-4D97-AF65-F5344CB8AC3E}">
        <p14:creationId xmlns:p14="http://schemas.microsoft.com/office/powerpoint/2010/main" val="173148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26</a:t>
            </a:r>
            <a:r>
              <a:rPr lang="en-US" baseline="30000" dirty="0" smtClean="0"/>
              <a:t>th</a:t>
            </a:r>
            <a:r>
              <a:rPr lang="en-US" dirty="0" smtClean="0"/>
              <a:t> 345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29</a:t>
            </a:fld>
            <a:endParaRPr lang="en-US"/>
          </a:p>
        </p:txBody>
      </p:sp>
    </p:spTree>
    <p:extLst>
      <p:ext uri="{BB962C8B-B14F-4D97-AF65-F5344CB8AC3E}">
        <p14:creationId xmlns:p14="http://schemas.microsoft.com/office/powerpoint/2010/main" val="17314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  330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3</a:t>
            </a:fld>
            <a:endParaRPr lang="en-US" dirty="0"/>
          </a:p>
        </p:txBody>
      </p:sp>
    </p:spTree>
    <p:extLst>
      <p:ext uri="{BB962C8B-B14F-4D97-AF65-F5344CB8AC3E}">
        <p14:creationId xmlns:p14="http://schemas.microsoft.com/office/powerpoint/2010/main" val="2411022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26</a:t>
            </a:r>
            <a:r>
              <a:rPr lang="en-US" baseline="30000" dirty="0" smtClean="0"/>
              <a:t>th</a:t>
            </a:r>
            <a:r>
              <a:rPr lang="en-US" dirty="0" smtClean="0"/>
              <a:t> 345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30</a:t>
            </a:fld>
            <a:endParaRPr lang="en-US"/>
          </a:p>
        </p:txBody>
      </p:sp>
    </p:spTree>
    <p:extLst>
      <p:ext uri="{BB962C8B-B14F-4D97-AF65-F5344CB8AC3E}">
        <p14:creationId xmlns:p14="http://schemas.microsoft.com/office/powerpoint/2010/main" val="173148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26</a:t>
            </a:r>
            <a:r>
              <a:rPr lang="en-US" baseline="30000" dirty="0" smtClean="0"/>
              <a:t>th</a:t>
            </a:r>
            <a:r>
              <a:rPr lang="en-US" dirty="0" smtClean="0"/>
              <a:t> 345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31</a:t>
            </a:fld>
            <a:endParaRPr lang="en-US"/>
          </a:p>
        </p:txBody>
      </p:sp>
    </p:spTree>
    <p:extLst>
      <p:ext uri="{BB962C8B-B14F-4D97-AF65-F5344CB8AC3E}">
        <p14:creationId xmlns:p14="http://schemas.microsoft.com/office/powerpoint/2010/main" val="173148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a:t>
            </a:r>
            <a:r>
              <a:rPr lang="en-US" dirty="0" err="1" smtClean="0"/>
              <a:t>nov</a:t>
            </a:r>
            <a:r>
              <a:rPr lang="en-US" dirty="0" smtClean="0"/>
              <a:t> 16</a:t>
            </a:r>
            <a:r>
              <a:rPr lang="en-US" baseline="30000" dirty="0" smtClean="0"/>
              <a:t>th</a:t>
            </a:r>
            <a:r>
              <a:rPr lang="en-US" dirty="0" smtClean="0"/>
              <a:t>  715 pm …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32</a:t>
            </a:fld>
            <a:endParaRPr lang="en-US"/>
          </a:p>
        </p:txBody>
      </p:sp>
    </p:spTree>
    <p:extLst>
      <p:ext uri="{BB962C8B-B14F-4D97-AF65-F5344CB8AC3E}">
        <p14:creationId xmlns:p14="http://schemas.microsoft.com/office/powerpoint/2010/main" val="1633836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a:t>
            </a:r>
            <a:r>
              <a:rPr lang="en-US" dirty="0" err="1" smtClean="0"/>
              <a:t>nov</a:t>
            </a:r>
            <a:r>
              <a:rPr lang="en-US" dirty="0" smtClean="0"/>
              <a:t> 16</a:t>
            </a:r>
            <a:r>
              <a:rPr lang="en-US" baseline="30000" dirty="0" smtClean="0"/>
              <a:t>th</a:t>
            </a:r>
            <a:r>
              <a:rPr lang="en-US" dirty="0" smtClean="0"/>
              <a:t>  715 pm …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33</a:t>
            </a:fld>
            <a:endParaRPr lang="en-US"/>
          </a:p>
        </p:txBody>
      </p:sp>
    </p:spTree>
    <p:extLst>
      <p:ext uri="{BB962C8B-B14F-4D97-AF65-F5344CB8AC3E}">
        <p14:creationId xmlns:p14="http://schemas.microsoft.com/office/powerpoint/2010/main" val="1633836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a:t>
            </a:r>
            <a:r>
              <a:rPr lang="en-US" dirty="0" err="1" smtClean="0"/>
              <a:t>nov</a:t>
            </a:r>
            <a:r>
              <a:rPr lang="en-US" dirty="0" smtClean="0"/>
              <a:t> 16</a:t>
            </a:r>
            <a:r>
              <a:rPr lang="en-US" baseline="30000" dirty="0" smtClean="0"/>
              <a:t>th</a:t>
            </a:r>
            <a:r>
              <a:rPr lang="en-US" dirty="0" smtClean="0"/>
              <a:t>  715 pm …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34</a:t>
            </a:fld>
            <a:endParaRPr lang="en-US"/>
          </a:p>
        </p:txBody>
      </p:sp>
    </p:spTree>
    <p:extLst>
      <p:ext uri="{BB962C8B-B14F-4D97-AF65-F5344CB8AC3E}">
        <p14:creationId xmlns:p14="http://schemas.microsoft.com/office/powerpoint/2010/main" val="1633836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a:t>
            </a:r>
            <a:r>
              <a:rPr lang="en-US" dirty="0" err="1" smtClean="0"/>
              <a:t>nov</a:t>
            </a:r>
            <a:r>
              <a:rPr lang="en-US" dirty="0" smtClean="0"/>
              <a:t> 16</a:t>
            </a:r>
            <a:r>
              <a:rPr lang="en-US" baseline="30000" dirty="0" smtClean="0"/>
              <a:t>th</a:t>
            </a:r>
            <a:r>
              <a:rPr lang="en-US" dirty="0" smtClean="0"/>
              <a:t>  715 pm … </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35</a:t>
            </a:fld>
            <a:endParaRPr lang="en-US"/>
          </a:p>
        </p:txBody>
      </p:sp>
    </p:spTree>
    <p:extLst>
      <p:ext uri="{BB962C8B-B14F-4D97-AF65-F5344CB8AC3E}">
        <p14:creationId xmlns:p14="http://schemas.microsoft.com/office/powerpoint/2010/main" val="163383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baseline="0" dirty="0" smtClean="0"/>
              <a:t>  339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4</a:t>
            </a:fld>
            <a:endParaRPr lang="en-US"/>
          </a:p>
        </p:txBody>
      </p:sp>
    </p:spTree>
    <p:extLst>
      <p:ext uri="{BB962C8B-B14F-4D97-AF65-F5344CB8AC3E}">
        <p14:creationId xmlns:p14="http://schemas.microsoft.com/office/powerpoint/2010/main" val="284698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dirty="0" smtClean="0"/>
              <a:t> 353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5</a:t>
            </a:fld>
            <a:endParaRPr lang="en-US"/>
          </a:p>
        </p:txBody>
      </p:sp>
    </p:spTree>
    <p:extLst>
      <p:ext uri="{BB962C8B-B14F-4D97-AF65-F5344CB8AC3E}">
        <p14:creationId xmlns:p14="http://schemas.microsoft.com/office/powerpoint/2010/main" val="110557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a:t>
            </a:r>
            <a:r>
              <a:rPr lang="en-US" baseline="0" dirty="0" smtClean="0"/>
              <a:t> 27</a:t>
            </a:r>
            <a:r>
              <a:rPr lang="en-US" baseline="30000" dirty="0" smtClean="0"/>
              <a:t>th</a:t>
            </a:r>
            <a:r>
              <a:rPr lang="en-US" baseline="0" dirty="0" smtClean="0"/>
              <a:t> 1250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6</a:t>
            </a:fld>
            <a:endParaRPr lang="en-US"/>
          </a:p>
        </p:txBody>
      </p:sp>
    </p:spTree>
    <p:extLst>
      <p:ext uri="{BB962C8B-B14F-4D97-AF65-F5344CB8AC3E}">
        <p14:creationId xmlns:p14="http://schemas.microsoft.com/office/powerpoint/2010/main" val="110557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baseline="0" dirty="0" smtClean="0"/>
              <a:t>  404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7</a:t>
            </a:fld>
            <a:endParaRPr lang="en-US"/>
          </a:p>
        </p:txBody>
      </p:sp>
    </p:spTree>
    <p:extLst>
      <p:ext uri="{BB962C8B-B14F-4D97-AF65-F5344CB8AC3E}">
        <p14:creationId xmlns:p14="http://schemas.microsoft.com/office/powerpoint/2010/main" val="175781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baseline="0" dirty="0" smtClean="0"/>
              <a:t>  430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8</a:t>
            </a:fld>
            <a:endParaRPr lang="en-US"/>
          </a:p>
        </p:txBody>
      </p:sp>
    </p:spTree>
    <p:extLst>
      <p:ext uri="{BB962C8B-B14F-4D97-AF65-F5344CB8AC3E}">
        <p14:creationId xmlns:p14="http://schemas.microsoft.com/office/powerpoint/2010/main" val="175781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25</a:t>
            </a:r>
            <a:r>
              <a:rPr lang="en-US" baseline="30000" dirty="0" smtClean="0"/>
              <a:t>th</a:t>
            </a:r>
            <a:r>
              <a:rPr lang="en-US" baseline="0" dirty="0" smtClean="0"/>
              <a:t>  445 pm</a:t>
            </a:r>
            <a:endParaRPr lang="en-US" dirty="0"/>
          </a:p>
        </p:txBody>
      </p:sp>
      <p:sp>
        <p:nvSpPr>
          <p:cNvPr id="4" name="Slide Number Placeholder 3"/>
          <p:cNvSpPr>
            <a:spLocks noGrp="1"/>
          </p:cNvSpPr>
          <p:nvPr>
            <p:ph type="sldNum" sz="quarter" idx="10"/>
          </p:nvPr>
        </p:nvSpPr>
        <p:spPr/>
        <p:txBody>
          <a:bodyPr/>
          <a:lstStyle/>
          <a:p>
            <a:fld id="{3548283A-7F20-4104-B6BD-C9FEEF8B2FD2}" type="slidenum">
              <a:rPr lang="en-US" smtClean="0"/>
              <a:pPr/>
              <a:t>9</a:t>
            </a:fld>
            <a:endParaRPr lang="en-US"/>
          </a:p>
        </p:txBody>
      </p:sp>
    </p:spTree>
    <p:extLst>
      <p:ext uri="{BB962C8B-B14F-4D97-AF65-F5344CB8AC3E}">
        <p14:creationId xmlns:p14="http://schemas.microsoft.com/office/powerpoint/2010/main" val="175781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fld id="{F11AFFD0-E55A-4417-8C29-25BB4F21FF47}" type="datetime1">
              <a:rPr lang="en-US" smtClean="0"/>
              <a:pPr/>
              <a:t>11/16/2019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a:defRPr b="1">
                <a:solidFill>
                  <a:schemeClr val="tx1"/>
                </a:solidFill>
              </a:defRPr>
            </a:lvl1pPr>
            <a:extLst/>
          </a:lstStyle>
          <a:p>
            <a:fld id="{2BE6B4C8-6DDA-4719-BF51-32C23F81C6D0}" type="slidenum">
              <a:rPr lang="en-US" smtClean="0"/>
              <a:pPr/>
              <a:t>‹#›</a:t>
            </a:fld>
            <a:endParaRPr lang="en-US" dirty="0"/>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32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defRPr>
            </a:lvl1pPr>
            <a:extLst/>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extLst/>
          </a:lstStyle>
          <a:p>
            <a:fld id="{6AB835BE-B190-4BAD-ABDB-9797969E1ACC}" type="datetime1">
              <a:rPr lang="en-US" smtClean="0"/>
              <a:pPr/>
              <a:t>11/16/2019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b="1">
                <a:solidFill>
                  <a:schemeClr val="tx1"/>
                </a:solidFill>
              </a:defRPr>
            </a:lvl1pPr>
            <a:extLst/>
          </a:lstStyle>
          <a:p>
            <a:fld id="{2BE6B4C8-6DDA-4719-BF51-32C23F81C6D0}"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D92F03-0469-4D30-B7BE-EB46C00B179D}" type="datetime1">
              <a:rPr lang="en-US" smtClean="0"/>
              <a:pPr/>
              <a:t>11/16/2019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E6B4C8-6DDA-4719-BF51-32C23F81C6D0}" type="slidenum">
              <a:rPr lang="en-US" smtClean="0"/>
              <a:pPr/>
              <a:t>‹#›</a:t>
            </a:fld>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D708C8-7EE6-4FB5-98B0-9B24743AF6EE}" type="datetime1">
              <a:rPr lang="en-US" smtClean="0"/>
              <a:pPr/>
              <a:t>11/16/2019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E6B4C8-6DDA-4719-BF51-32C23F81C6D0}"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Rounded MT Bold"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7" name="Date Placeholder 6"/>
          <p:cNvSpPr>
            <a:spLocks noGrp="1"/>
          </p:cNvSpPr>
          <p:nvPr>
            <p:ph type="dt" sz="half" idx="10"/>
          </p:nvPr>
        </p:nvSpPr>
        <p:spPr/>
        <p:txBody>
          <a:bodyPr/>
          <a:lstStyle>
            <a:extLst/>
          </a:lstStyle>
          <a:p>
            <a:fld id="{0C4C6BB8-5872-4732-B96A-30C23CEB3A9C}" type="datetime1">
              <a:rPr lang="en-US" smtClean="0"/>
              <a:pPr/>
              <a:t>11/16/2019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lvl1pPr>
              <a:defRPr b="1">
                <a:solidFill>
                  <a:schemeClr val="tx1"/>
                </a:solidFill>
              </a:defRPr>
            </a:lvl1pPr>
            <a:extLst/>
          </a:lstStyle>
          <a:p>
            <a:fld id="{2BE6B4C8-6DDA-4719-BF51-32C23F81C6D0}"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defRPr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Rounded MT Bold"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1A5CAFB4-55E8-43A5-A4F5-B95B42A58033}" type="datetime1">
              <a:rPr lang="en-US" smtClean="0"/>
              <a:pPr/>
              <a:t>11/16/2019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lvl1pPr>
              <a:defRPr b="0">
                <a:solidFill>
                  <a:schemeClr val="tx1"/>
                </a:solidFill>
              </a:defRPr>
            </a:lvl1pPr>
            <a:extLst/>
          </a:lstStyle>
          <a:p>
            <a:fld id="{2BE6B4C8-6DDA-4719-BF51-32C23F81C6D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1A5CAFB4-55E8-43A5-A4F5-B95B42A58033}" type="datetime1">
              <a:rPr lang="en-US" smtClean="0"/>
              <a:pPr/>
              <a:t>11/16/2019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lvl1pPr>
              <a:defRPr b="1">
                <a:solidFill>
                  <a:schemeClr val="tx1"/>
                </a:solidFill>
              </a:defRPr>
            </a:lvl1pPr>
            <a:extLst/>
          </a:lstStyle>
          <a:p>
            <a:fld id="{2BE6B4C8-6DDA-4719-BF51-32C23F81C6D0}" type="slidenum">
              <a:rPr lang="en-US" smtClean="0"/>
              <a:pPr/>
              <a:t>‹#›</a:t>
            </a:fld>
            <a:endParaRPr lang="en-US" dirty="0"/>
          </a:p>
        </p:txBody>
      </p:sp>
    </p:spTree>
    <p:extLst>
      <p:ext uri="{BB962C8B-B14F-4D97-AF65-F5344CB8AC3E}">
        <p14:creationId xmlns:p14="http://schemas.microsoft.com/office/powerpoint/2010/main" val="304380119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lnSpc>
                <a:spcPts val="4500"/>
              </a:lnSpc>
              <a:buNone/>
              <a:defRPr sz="4000"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9B05191-5FE5-491B-BE55-BA48C4E7DCEB}" type="datetime1">
              <a:rPr lang="en-US" smtClean="0"/>
              <a:pPr/>
              <a:t>11/16/2019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lvl1pPr>
              <a:defRPr b="1">
                <a:solidFill>
                  <a:schemeClr val="tx1"/>
                </a:solidFill>
              </a:defRPr>
            </a:lvl1pPr>
            <a:extLst/>
          </a:lstStyle>
          <a:p>
            <a:fld id="{2BE6B4C8-6DDA-4719-BF51-32C23F81C6D0}"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B6EC2E-C16C-457D-BB3C-D1CA10C6EECF}" type="datetime1">
              <a:rPr lang="en-US" smtClean="0"/>
              <a:pPr/>
              <a:t>11/16/2019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E6B4C8-6DDA-4719-BF51-32C23F81C6D0}" type="slidenum">
              <a:rPr lang="en-US" smtClean="0"/>
              <a:pPr/>
              <a:t>‹#›</a:t>
            </a:fld>
            <a:endParaRPr lang="en-US"/>
          </a:p>
        </p:txBody>
      </p:sp>
    </p:spTree>
  </p:cSld>
  <p:clrMapOvr>
    <a:masterClrMapping/>
  </p:clrMapOvr>
  <p:transition>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60336"/>
            <a:ext cx="8229600" cy="1143000"/>
          </a:xfrm>
        </p:spPr>
        <p:txBody>
          <a:bodyPr anchor="ctr"/>
          <a:lstStyle>
            <a:lvl1pPr algn="ctr">
              <a:defRPr sz="4500" b="1" cap="none" spc="0" baseline="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atin typeface="Arial" pitchFamily="34" charset="0"/>
                <a:cs typeface="Arial" pitchFamily="34" charset="0"/>
              </a:defRPr>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atin typeface="Arial" pitchFamily="34" charset="0"/>
                <a:cs typeface="Arial" pitchFamily="34" charset="0"/>
              </a:defRPr>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extLst/>
          </a:lstStyle>
          <a:p>
            <a:fld id="{5512D386-9EBF-4D6B-BF8A-5E0B0191047C}" type="datetime1">
              <a:rPr lang="en-US" smtClean="0"/>
              <a:pPr/>
              <a:t>11/16/2019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lvl1pPr>
              <a:defRPr b="1">
                <a:solidFill>
                  <a:schemeClr val="tx1"/>
                </a:solidFill>
              </a:defRPr>
            </a:lvl1pPr>
            <a:extLst/>
          </a:lstStyle>
          <a:p>
            <a:fld id="{2BE6B4C8-6DDA-4719-BF51-32C23F81C6D0}" type="slidenum">
              <a:rPr lang="en-US" smtClean="0"/>
              <a:pPr/>
              <a:t>‹#›</a:t>
            </a:fld>
            <a:endParaRPr lang="en-US" dirty="0"/>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80C57C1-920F-4FDE-B556-9BEDCFCE8DDD}" type="datetime1">
              <a:rPr lang="en-US" smtClean="0"/>
              <a:pPr/>
              <a:t>11/16/2019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lvl1pPr>
              <a:defRPr b="1">
                <a:solidFill>
                  <a:schemeClr val="tx1"/>
                </a:solidFill>
              </a:defRPr>
            </a:lvl1pPr>
            <a:extLst/>
          </a:lstStyle>
          <a:p>
            <a:fld id="{2BE6B4C8-6DDA-4719-BF51-32C23F81C6D0}"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normAutofit/>
          </a:bodyPr>
          <a:lstStyle>
            <a:lvl1pPr algn="l">
              <a:lnSpc>
                <a:spcPts val="2000"/>
              </a:lnSpc>
              <a:buNone/>
              <a:defRPr sz="2800" b="1" cap="none" spc="0" baseline="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atin typeface="Arial" pitchFamily="34" charset="0"/>
                <a:cs typeface="Arial" pitchFamily="34" charset="0"/>
              </a:defRPr>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extLst/>
          </a:lstStyle>
          <a:p>
            <a:fld id="{261AAB80-6878-4B38-A465-783FA173EFB6}" type="datetime1">
              <a:rPr lang="en-US" smtClean="0"/>
              <a:pPr/>
              <a:t>11/16/2019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b="1">
                <a:solidFill>
                  <a:schemeClr val="tx1"/>
                </a:solidFill>
              </a:defRPr>
            </a:lvl1pPr>
            <a:extLst/>
          </a:lstStyle>
          <a:p>
            <a:fld id="{2BE6B4C8-6DDA-4719-BF51-32C23F81C6D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BAD764-435F-4EF7-AE0A-52A714E2D67A}" type="datetime1">
              <a:rPr lang="en-US" smtClean="0"/>
              <a:pPr/>
              <a:t>11/16/2019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b="1">
                <a:solidFill>
                  <a:schemeClr val="tx1"/>
                </a:solidFill>
                <a:effectLst/>
              </a:defRPr>
            </a:lvl1pPr>
            <a:extLst/>
          </a:lstStyle>
          <a:p>
            <a:fld id="{2BE6B4C8-6DDA-4719-BF51-32C23F81C6D0}"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6" r:id="rId1"/>
    <p:sldLayoutId id="2147484021" r:id="rId2"/>
    <p:sldLayoutId id="2147484022" r:id="rId3"/>
    <p:sldLayoutId id="2147484032" r:id="rId4"/>
    <p:sldLayoutId id="2147484023" r:id="rId5"/>
    <p:sldLayoutId id="2147484024" r:id="rId6"/>
    <p:sldLayoutId id="2147484025" r:id="rId7"/>
    <p:sldLayoutId id="2147484027" r:id="rId8"/>
    <p:sldLayoutId id="2147484028" r:id="rId9"/>
    <p:sldLayoutId id="2147484029" r:id="rId10"/>
    <p:sldLayoutId id="2147484030" r:id="rId11"/>
    <p:sldLayoutId id="2147484031" r:id="rId12"/>
  </p:sldLayoutIdLst>
  <p:transition>
    <p:split orient="vert"/>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Arial Rounded MT Bold" pitchFamily="34" charset="0"/>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5.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5.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35.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hyperlink" Target="mailto:charlene@studythecalendar.com" TargetMode="External"/><Relationship Id="rId2" Type="http://schemas.openxmlformats.org/officeDocument/2006/relationships/image" Target="../media/image45.jpe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hyperlink" Target="mailto:tim@studythecalenda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10" name="Picture 3" descr="C:\Users\Rae\Desktop\bride with Yahusha on ste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286000"/>
            <a:ext cx="3337966" cy="4191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90600"/>
            <a:ext cx="5638800" cy="838200"/>
          </a:xfrm>
        </p:spPr>
        <p:txBody>
          <a:bodyPr>
            <a:normAutofit/>
            <a:scene3d>
              <a:camera prst="orthographicFront"/>
              <a:lightRig rig="threePt" dir="t"/>
            </a:scene3d>
            <a:sp3d extrusionH="57150">
              <a:bevelT w="38100" h="38100" prst="angle"/>
            </a:sp3d>
          </a:bodyPr>
          <a:lstStyle/>
          <a:p>
            <a:r>
              <a:rPr lang="en-US" sz="5400" dirty="0" smtClean="0">
                <a:ln w="900" cmpd="sng">
                  <a:solidFill>
                    <a:srgbClr val="7030A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Calendar of</a:t>
            </a:r>
            <a:endParaRPr lang="en-US" sz="5400" dirty="0">
              <a:ln w="900" cmpd="sng">
                <a:solidFill>
                  <a:srgbClr val="7030A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endParaRPr>
          </a:p>
        </p:txBody>
      </p:sp>
      <p:pic>
        <p:nvPicPr>
          <p:cNvPr id="1027" name="Picture 3" descr="C:\Users\Rae\Desktop\paleo-version-of-yahua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650" y="1006336"/>
            <a:ext cx="3257550" cy="974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6200"/>
            <a:ext cx="9144000" cy="1107996"/>
          </a:xfrm>
          <a:prstGeom prst="rect">
            <a:avLst/>
          </a:prstGeom>
          <a:noFill/>
        </p:spPr>
        <p:txBody>
          <a:bodyPr wrap="square" rtlCol="0">
            <a:spAutoFit/>
          </a:bodyPr>
          <a:lstStyle/>
          <a:p>
            <a:pPr algn="ctr"/>
            <a:r>
              <a:rPr lang="en-US" sz="6600" b="1" dirty="0" smtClean="0">
                <a:ln w="900" cmpd="sng">
                  <a:solidFill>
                    <a:srgbClr val="B13F9A">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Edwardian Script ITC" pitchFamily="66" charset="0"/>
              </a:rPr>
              <a:t>The Calendar of All Calendars!</a:t>
            </a:r>
            <a:endParaRPr lang="en-US" sz="2800" dirty="0">
              <a:latin typeface="Edwardian Script ITC" pitchFamily="66" charset="0"/>
            </a:endParaRPr>
          </a:p>
        </p:txBody>
      </p:sp>
      <p:sp>
        <p:nvSpPr>
          <p:cNvPr id="8" name="Content Placeholder 3"/>
          <p:cNvSpPr txBox="1">
            <a:spLocks/>
          </p:cNvSpPr>
          <p:nvPr/>
        </p:nvSpPr>
        <p:spPr>
          <a:xfrm>
            <a:off x="1066800" y="2209800"/>
            <a:ext cx="8534400" cy="1104089"/>
          </a:xfrm>
          <a:prstGeom prst="rect">
            <a:avLst/>
          </a:prstGeom>
        </p:spPr>
        <p:txBody>
          <a:bodyPr>
            <a:normAutofit fontScale="92500" lnSpcReduction="20000"/>
            <a:scene3d>
              <a:camera prst="orthographicFront"/>
              <a:lightRig rig="threePt" dir="t"/>
            </a:scene3d>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r>
              <a:rPr lang="en-US" sz="8000" b="1" dirty="0" smtClean="0">
                <a:ln w="900" cmpd="sng">
                  <a:solidFill>
                    <a:srgbClr val="B13F9A">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Edwardian Script ITC" pitchFamily="66" charset="0"/>
              </a:rPr>
              <a:t>Introduction:  </a:t>
            </a:r>
            <a:endParaRPr lang="en-US" sz="8000" b="1" dirty="0" smtClean="0">
              <a:ln w="900" cmpd="sng">
                <a:solidFill>
                  <a:srgbClr val="B13F9A">
                    <a:alpha val="55000"/>
                  </a:srgbClr>
                </a:solidFill>
                <a:prstDash val="solid"/>
              </a:ln>
              <a:solidFill>
                <a:schemeClr val="accent1">
                  <a:lumMod val="60000"/>
                  <a:lumOff val="40000"/>
                </a:schemeClr>
              </a:solidFill>
              <a:effectLst>
                <a:innerShdw blurRad="101600" dist="76200" dir="5400000">
                  <a:schemeClr val="accent1">
                    <a:satMod val="190000"/>
                    <a:tint val="100000"/>
                    <a:alpha val="74000"/>
                  </a:schemeClr>
                </a:innerShdw>
              </a:effectLst>
              <a:latin typeface="Edwardian Script ITC" pitchFamily="66" charset="0"/>
            </a:endParaRPr>
          </a:p>
        </p:txBody>
      </p:sp>
      <p:sp>
        <p:nvSpPr>
          <p:cNvPr id="6" name="Content Placeholder 3"/>
          <p:cNvSpPr txBox="1">
            <a:spLocks/>
          </p:cNvSpPr>
          <p:nvPr/>
        </p:nvSpPr>
        <p:spPr>
          <a:xfrm>
            <a:off x="1311613" y="2761843"/>
            <a:ext cx="8077200" cy="6033529"/>
          </a:xfrm>
          <a:prstGeom prst="rect">
            <a:avLst/>
          </a:prstGeom>
        </p:spPr>
        <p:txBody>
          <a:bodyPr>
            <a:normAutofit/>
            <a:scene3d>
              <a:camera prst="orthographicFront"/>
              <a:lightRig rig="threePt" dir="t"/>
            </a:scene3d>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r>
              <a:rPr lang="en-US" sz="11400" b="1" dirty="0" smtClean="0">
                <a:ln w="900" cmpd="sng">
                  <a:solidFill>
                    <a:srgbClr val="B13F9A">
                      <a:alpha val="55000"/>
                    </a:srgbClr>
                  </a:solidFill>
                  <a:prstDash val="solid"/>
                </a:ln>
                <a:solidFill>
                  <a:srgbClr val="0070C0"/>
                </a:solidFill>
                <a:effectLst>
                  <a:glow rad="50800">
                    <a:schemeClr val="accent3">
                      <a:lumMod val="40000"/>
                      <a:lumOff val="60000"/>
                      <a:alpha val="81000"/>
                    </a:schemeClr>
                  </a:glow>
                  <a:innerShdw blurRad="101600" dist="76200" dir="5400000">
                    <a:schemeClr val="accent1">
                      <a:satMod val="190000"/>
                      <a:tint val="100000"/>
                      <a:alpha val="74000"/>
                    </a:schemeClr>
                  </a:innerShdw>
                </a:effectLst>
                <a:latin typeface="Edwardian Script ITC" pitchFamily="66" charset="0"/>
              </a:rPr>
              <a:t>Blueprint</a:t>
            </a:r>
            <a:r>
              <a:rPr lang="en-US" sz="8800" b="1" dirty="0" smtClean="0">
                <a:ln w="900" cmpd="sng">
                  <a:solidFill>
                    <a:srgbClr val="B13F9A">
                      <a:alpha val="55000"/>
                    </a:srgbClr>
                  </a:solidFill>
                  <a:prstDash val="solid"/>
                </a:ln>
                <a:solidFill>
                  <a:srgbClr val="0070C0"/>
                </a:solidFill>
                <a:effectLst>
                  <a:glow rad="50800">
                    <a:schemeClr val="accent3">
                      <a:lumMod val="40000"/>
                      <a:lumOff val="60000"/>
                      <a:alpha val="81000"/>
                    </a:schemeClr>
                  </a:glow>
                  <a:innerShdw blurRad="101600" dist="76200" dir="5400000">
                    <a:schemeClr val="accent1">
                      <a:satMod val="190000"/>
                      <a:tint val="100000"/>
                      <a:alpha val="74000"/>
                    </a:schemeClr>
                  </a:innerShdw>
                </a:effectLst>
                <a:latin typeface="Edwardian Script ITC" pitchFamily="66" charset="0"/>
              </a:rPr>
              <a:t>   </a:t>
            </a:r>
            <a:r>
              <a:rPr lang="en-US" sz="13700" b="1" dirty="0" smtClean="0">
                <a:ln w="900" cmpd="sng">
                  <a:solidFill>
                    <a:srgbClr val="B13F9A">
                      <a:alpha val="55000"/>
                    </a:srgbClr>
                  </a:solidFill>
                  <a:prstDash val="solid"/>
                </a:ln>
                <a:solidFill>
                  <a:schemeClr val="accent2">
                    <a:lumMod val="60000"/>
                    <a:lumOff val="40000"/>
                  </a:schemeClr>
                </a:solidFill>
                <a:effectLst>
                  <a:glow rad="50800">
                    <a:schemeClr val="accent3">
                      <a:lumMod val="40000"/>
                      <a:lumOff val="60000"/>
                      <a:alpha val="81000"/>
                    </a:schemeClr>
                  </a:glow>
                  <a:innerShdw blurRad="101600" dist="76200" dir="5400000">
                    <a:schemeClr val="accent1">
                      <a:satMod val="190000"/>
                      <a:tint val="100000"/>
                      <a:alpha val="74000"/>
                    </a:schemeClr>
                  </a:innerShdw>
                </a:effectLst>
                <a:latin typeface="Edwardian Script ITC" pitchFamily="66" charset="0"/>
              </a:rPr>
              <a:t>for </a:t>
            </a:r>
            <a:br>
              <a:rPr lang="en-US" sz="13700" b="1" dirty="0" smtClean="0">
                <a:ln w="900" cmpd="sng">
                  <a:solidFill>
                    <a:srgbClr val="B13F9A">
                      <a:alpha val="55000"/>
                    </a:srgbClr>
                  </a:solidFill>
                  <a:prstDash val="solid"/>
                </a:ln>
                <a:solidFill>
                  <a:schemeClr val="accent2">
                    <a:lumMod val="60000"/>
                    <a:lumOff val="40000"/>
                  </a:schemeClr>
                </a:solidFill>
                <a:effectLst>
                  <a:glow rad="50800">
                    <a:schemeClr val="accent3">
                      <a:lumMod val="40000"/>
                      <a:lumOff val="60000"/>
                      <a:alpha val="81000"/>
                    </a:schemeClr>
                  </a:glow>
                  <a:innerShdw blurRad="101600" dist="76200" dir="5400000">
                    <a:schemeClr val="accent1">
                      <a:satMod val="190000"/>
                      <a:tint val="100000"/>
                      <a:alpha val="74000"/>
                    </a:schemeClr>
                  </a:innerShdw>
                </a:effectLst>
                <a:latin typeface="Edwardian Script ITC" pitchFamily="66" charset="0"/>
              </a:rPr>
            </a:br>
            <a:r>
              <a:rPr lang="en-US" sz="13700" b="1" dirty="0" smtClean="0">
                <a:ln w="900" cmpd="sng">
                  <a:solidFill>
                    <a:srgbClr val="B13F9A">
                      <a:alpha val="55000"/>
                    </a:srgbClr>
                  </a:solidFill>
                  <a:prstDash val="solid"/>
                </a:ln>
                <a:solidFill>
                  <a:schemeClr val="accent2">
                    <a:lumMod val="60000"/>
                    <a:lumOff val="40000"/>
                  </a:schemeClr>
                </a:solidFill>
                <a:effectLst>
                  <a:glow rad="50800">
                    <a:schemeClr val="accent3">
                      <a:lumMod val="40000"/>
                      <a:lumOff val="60000"/>
                      <a:alpha val="81000"/>
                    </a:schemeClr>
                  </a:glow>
                  <a:innerShdw blurRad="101600" dist="76200" dir="5400000">
                    <a:schemeClr val="accent1">
                      <a:satMod val="190000"/>
                      <a:tint val="100000"/>
                      <a:alpha val="74000"/>
                    </a:schemeClr>
                  </a:innerShdw>
                </a:effectLst>
                <a:latin typeface="Edwardian Script ITC" pitchFamily="66" charset="0"/>
              </a:rPr>
              <a:t>the</a:t>
            </a:r>
            <a:r>
              <a:rPr lang="en-US" sz="13700" b="1" dirty="0" smtClean="0">
                <a:ln w="900" cmpd="sng">
                  <a:solidFill>
                    <a:srgbClr val="B13F9A">
                      <a:alpha val="55000"/>
                    </a:srgbClr>
                  </a:solidFill>
                  <a:prstDash val="solid"/>
                </a:ln>
                <a:solidFill>
                  <a:schemeClr val="accent1">
                    <a:satMod val="200000"/>
                    <a:tint val="3000"/>
                  </a:schemeClr>
                </a:solidFill>
                <a:effectLst>
                  <a:glow rad="50800">
                    <a:schemeClr val="accent3">
                      <a:lumMod val="40000"/>
                      <a:lumOff val="60000"/>
                      <a:alpha val="81000"/>
                    </a:schemeClr>
                  </a:glow>
                  <a:innerShdw blurRad="101600" dist="76200" dir="5400000">
                    <a:schemeClr val="accent1">
                      <a:satMod val="190000"/>
                      <a:tint val="100000"/>
                      <a:alpha val="74000"/>
                    </a:schemeClr>
                  </a:innerShdw>
                </a:effectLst>
                <a:latin typeface="Edwardian Script ITC" pitchFamily="66" charset="0"/>
              </a:rPr>
              <a:t> </a:t>
            </a:r>
            <a:r>
              <a:rPr lang="en-US" sz="13700" b="1" dirty="0" smtClean="0">
                <a:ln w="900" cmpd="sng">
                  <a:solidFill>
                    <a:srgbClr val="B13F9A">
                      <a:alpha val="55000"/>
                    </a:srgbClr>
                  </a:solidFill>
                  <a:prstDash val="solid"/>
                </a:ln>
                <a:solidFill>
                  <a:srgbClr val="6F3350"/>
                </a:solidFill>
                <a:effectLst>
                  <a:glow rad="50800">
                    <a:schemeClr val="accent3">
                      <a:lumMod val="40000"/>
                      <a:lumOff val="60000"/>
                      <a:alpha val="81000"/>
                    </a:schemeClr>
                  </a:glow>
                  <a:innerShdw blurRad="101600" dist="76200" dir="5400000">
                    <a:schemeClr val="accent1">
                      <a:satMod val="190000"/>
                      <a:tint val="100000"/>
                      <a:alpha val="74000"/>
                    </a:schemeClr>
                  </a:innerShdw>
                </a:effectLst>
                <a:latin typeface="Edwardian Script ITC" pitchFamily="66" charset="0"/>
              </a:rPr>
              <a:t>Bride</a:t>
            </a:r>
            <a:r>
              <a:rPr lang="en-US" sz="13700" b="1" dirty="0" smtClean="0">
                <a:ln w="900" cmpd="sng">
                  <a:solidFill>
                    <a:srgbClr val="B13F9A">
                      <a:alpha val="55000"/>
                    </a:srgbClr>
                  </a:solidFill>
                  <a:prstDash val="solid"/>
                </a:ln>
                <a:solidFill>
                  <a:schemeClr val="accent1">
                    <a:satMod val="200000"/>
                    <a:tint val="3000"/>
                  </a:schemeClr>
                </a:solidFill>
                <a:effectLst>
                  <a:glow rad="50800">
                    <a:schemeClr val="accent3">
                      <a:lumMod val="40000"/>
                      <a:lumOff val="60000"/>
                      <a:alpha val="81000"/>
                    </a:schemeClr>
                  </a:glow>
                  <a:innerShdw blurRad="101600" dist="76200" dir="5400000">
                    <a:schemeClr val="accent1">
                      <a:satMod val="190000"/>
                      <a:tint val="100000"/>
                      <a:alpha val="74000"/>
                    </a:schemeClr>
                  </a:innerShdw>
                </a:effectLst>
                <a:latin typeface="Edwardian Script ITC" pitchFamily="66" charset="0"/>
              </a:rPr>
              <a:t> </a:t>
            </a:r>
          </a:p>
        </p:txBody>
      </p:sp>
      <p:sp>
        <p:nvSpPr>
          <p:cNvPr id="9" name="TextBox 8"/>
          <p:cNvSpPr txBox="1"/>
          <p:nvPr/>
        </p:nvSpPr>
        <p:spPr>
          <a:xfrm>
            <a:off x="-1840418" y="914400"/>
            <a:ext cx="1919666" cy="3970318"/>
          </a:xfrm>
          <a:prstGeom prst="rect">
            <a:avLst/>
          </a:prstGeom>
          <a:noFill/>
        </p:spPr>
        <p:txBody>
          <a:bodyPr wrap="square" rtlCol="0">
            <a:spAutoFit/>
          </a:bodyPr>
          <a:lstStyle/>
          <a:p>
            <a:r>
              <a:rPr lang="en-US" dirty="0" smtClean="0"/>
              <a:t>All bride PPTs should be deleted and keep only this one from 9-20-19 as there are changes on slide 2 for sure.  The consensus was to launch and if re-done to add some fishing questions in for the waiting days. – especially from Neil.  </a:t>
            </a:r>
            <a:endParaRPr lang="en-US" dirty="0"/>
          </a:p>
        </p:txBody>
      </p:sp>
    </p:spTree>
    <p:extLst>
      <p:ext uri="{BB962C8B-B14F-4D97-AF65-F5344CB8AC3E}">
        <p14:creationId xmlns:p14="http://schemas.microsoft.com/office/powerpoint/2010/main" val="1663832891"/>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7000"/>
            <a:lum/>
          </a:blip>
          <a:srcRect/>
          <a:stretch>
            <a:fillRect l="-17000" r="-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828800"/>
            <a:ext cx="8458200" cy="5029200"/>
          </a:xfrm>
        </p:spPr>
        <p:txBody>
          <a:bodyPr>
            <a:normAutofit/>
            <a:scene3d>
              <a:camera prst="orthographicFront"/>
              <a:lightRig rig="threePt" dir="t"/>
            </a:scene3d>
            <a:sp3d extrusionH="57150">
              <a:bevelT h="25400" prst="softRound"/>
            </a:sp3d>
          </a:bodyPr>
          <a:lstStyle/>
          <a:p>
            <a:pPr marL="82296" indent="0">
              <a:buNone/>
            </a:pPr>
            <a:r>
              <a:rPr lang="en-US" sz="1800" b="1" dirty="0">
                <a:solidFill>
                  <a:srgbClr val="00B0F0"/>
                </a:solidFill>
                <a:latin typeface="Segoe Print" pitchFamily="2" charset="0"/>
              </a:rPr>
              <a:t>His cheeks are like beds of spice to me.  </a:t>
            </a:r>
            <a:r>
              <a:rPr lang="en-US" sz="1800" b="1" dirty="0" smtClean="0">
                <a:solidFill>
                  <a:srgbClr val="00B0F0"/>
                </a:solidFill>
                <a:latin typeface="Segoe Print" pitchFamily="2" charset="0"/>
              </a:rPr>
              <a:t/>
            </a:r>
            <a:br>
              <a:rPr lang="en-US" sz="1800" b="1" dirty="0" smtClean="0">
                <a:solidFill>
                  <a:srgbClr val="00B0F0"/>
                </a:solidFill>
                <a:latin typeface="Segoe Print" pitchFamily="2" charset="0"/>
              </a:rPr>
            </a:br>
            <a:r>
              <a:rPr lang="en-US" sz="1800" b="1" dirty="0" smtClean="0">
                <a:solidFill>
                  <a:srgbClr val="B13F9A"/>
                </a:solidFill>
                <a:latin typeface="Segoe Print" pitchFamily="2" charset="0"/>
              </a:rPr>
              <a:t>I </a:t>
            </a:r>
            <a:r>
              <a:rPr lang="en-US" sz="1800" b="1" dirty="0">
                <a:solidFill>
                  <a:srgbClr val="B13F9A"/>
                </a:solidFill>
                <a:latin typeface="Segoe Print" pitchFamily="2" charset="0"/>
              </a:rPr>
              <a:t>will put on my best clothes and gather a bouquet of heavenly thoughts of my </a:t>
            </a:r>
            <a:r>
              <a:rPr lang="en-US" sz="1800" b="1" dirty="0" smtClean="0">
                <a:solidFill>
                  <a:srgbClr val="B13F9A"/>
                </a:solidFill>
                <a:latin typeface="Segoe Print" pitchFamily="2" charset="0"/>
              </a:rPr>
              <a:t>Beloved </a:t>
            </a:r>
            <a:r>
              <a:rPr lang="en-US" sz="1800" b="1" dirty="0">
                <a:solidFill>
                  <a:srgbClr val="B13F9A"/>
                </a:solidFill>
                <a:latin typeface="Segoe Print" pitchFamily="2" charset="0"/>
              </a:rPr>
              <a:t>because I find all loveliness and joy in Him</a:t>
            </a:r>
            <a:r>
              <a:rPr lang="en-US" sz="1800" b="1" dirty="0" smtClean="0">
                <a:solidFill>
                  <a:srgbClr val="B13F9A"/>
                </a:solidFill>
                <a:latin typeface="Segoe Print" pitchFamily="2" charset="0"/>
              </a:rPr>
              <a:t>.</a:t>
            </a:r>
          </a:p>
          <a:p>
            <a:pPr marL="82296" indent="0">
              <a:buNone/>
            </a:pPr>
            <a:r>
              <a:rPr lang="en-US" sz="1100" dirty="0" smtClean="0">
                <a:solidFill>
                  <a:srgbClr val="B13F9A"/>
                </a:solidFill>
                <a:latin typeface="Segoe Print" pitchFamily="2" charset="0"/>
              </a:rPr>
              <a:t>  </a:t>
            </a:r>
            <a:endParaRPr lang="en-US" sz="1100" dirty="0">
              <a:solidFill>
                <a:srgbClr val="B13F9A"/>
              </a:solidFill>
              <a:latin typeface="Segoe Print" pitchFamily="2" charset="0"/>
            </a:endParaRPr>
          </a:p>
          <a:p>
            <a:pPr marL="82296" indent="0">
              <a:buNone/>
            </a:pPr>
            <a:r>
              <a:rPr lang="en-US" sz="1800" b="1" dirty="0">
                <a:solidFill>
                  <a:srgbClr val="00B0F0"/>
                </a:solidFill>
                <a:latin typeface="Segoe Print" pitchFamily="2" charset="0"/>
              </a:rPr>
              <a:t>I see His cheeks so often bedewed with tears of sympathy; </a:t>
            </a:r>
            <a:r>
              <a:rPr lang="en-US" sz="1800" b="1" dirty="0" smtClean="0">
                <a:solidFill>
                  <a:srgbClr val="00B0F0"/>
                </a:solidFill>
                <a:latin typeface="Segoe Print" pitchFamily="2" charset="0"/>
              </a:rPr>
              <a:t/>
            </a:r>
            <a:br>
              <a:rPr lang="en-US" sz="1800" b="1" dirty="0" smtClean="0">
                <a:solidFill>
                  <a:srgbClr val="00B0F0"/>
                </a:solidFill>
                <a:latin typeface="Segoe Print" pitchFamily="2" charset="0"/>
              </a:rPr>
            </a:br>
            <a:r>
              <a:rPr lang="en-US" sz="1800" b="1" dirty="0" smtClean="0">
                <a:solidFill>
                  <a:srgbClr val="00B0F0"/>
                </a:solidFill>
                <a:latin typeface="Segoe Print" pitchFamily="2" charset="0"/>
              </a:rPr>
              <a:t>then </a:t>
            </a:r>
            <a:r>
              <a:rPr lang="en-US" sz="1800" b="1" dirty="0">
                <a:solidFill>
                  <a:srgbClr val="00B0F0"/>
                </a:solidFill>
                <a:latin typeface="Segoe Print" pitchFamily="2" charset="0"/>
              </a:rPr>
              <a:t>so cruelly beaten with a rod and defiled with my spittle.  </a:t>
            </a:r>
            <a:r>
              <a:rPr lang="en-US" sz="1800" b="1" dirty="0" smtClean="0">
                <a:solidFill>
                  <a:srgbClr val="B13F9A"/>
                </a:solidFill>
                <a:latin typeface="Segoe Print" pitchFamily="2" charset="0"/>
              </a:rPr>
              <a:t/>
            </a:r>
            <a:br>
              <a:rPr lang="en-US" sz="1800" b="1" dirty="0" smtClean="0">
                <a:solidFill>
                  <a:srgbClr val="B13F9A"/>
                </a:solidFill>
                <a:latin typeface="Segoe Print" pitchFamily="2" charset="0"/>
              </a:rPr>
            </a:br>
            <a:r>
              <a:rPr lang="en-US" sz="1800" b="1" dirty="0" smtClean="0">
                <a:solidFill>
                  <a:srgbClr val="B13F9A"/>
                </a:solidFill>
                <a:latin typeface="Segoe Print" pitchFamily="2" charset="0"/>
              </a:rPr>
              <a:t>Ah</a:t>
            </a:r>
            <a:r>
              <a:rPr lang="en-US" sz="1800" b="1" dirty="0">
                <a:solidFill>
                  <a:srgbClr val="B13F9A"/>
                </a:solidFill>
                <a:latin typeface="Segoe Print" pitchFamily="2" charset="0"/>
              </a:rPr>
              <a:t>!  That cheek smiles at me with the most fragrant mercy </a:t>
            </a:r>
            <a:r>
              <a:rPr lang="en-US" sz="1800" b="1" dirty="0" smtClean="0">
                <a:solidFill>
                  <a:srgbClr val="B13F9A"/>
                </a:solidFill>
                <a:latin typeface="Segoe Print" pitchFamily="2" charset="0"/>
              </a:rPr>
              <a:t/>
            </a:r>
            <a:br>
              <a:rPr lang="en-US" sz="1800" b="1" dirty="0" smtClean="0">
                <a:solidFill>
                  <a:srgbClr val="B13F9A"/>
                </a:solidFill>
                <a:latin typeface="Segoe Print" pitchFamily="2" charset="0"/>
              </a:rPr>
            </a:br>
            <a:r>
              <a:rPr lang="en-US" sz="1800" b="1" dirty="0" smtClean="0">
                <a:solidFill>
                  <a:srgbClr val="B13F9A"/>
                </a:solidFill>
                <a:latin typeface="Segoe Print" pitchFamily="2" charset="0"/>
              </a:rPr>
              <a:t>towards </a:t>
            </a:r>
            <a:r>
              <a:rPr lang="en-US" sz="1800" b="1" dirty="0">
                <a:solidFill>
                  <a:srgbClr val="B13F9A"/>
                </a:solidFill>
                <a:latin typeface="Segoe Print" pitchFamily="2" charset="0"/>
              </a:rPr>
              <a:t>my heart</a:t>
            </a:r>
            <a:r>
              <a:rPr lang="en-US" sz="1800" b="1" dirty="0" smtClean="0">
                <a:solidFill>
                  <a:srgbClr val="B13F9A"/>
                </a:solidFill>
                <a:latin typeface="Segoe Print" pitchFamily="2" charset="0"/>
              </a:rPr>
              <a:t>.</a:t>
            </a:r>
          </a:p>
          <a:p>
            <a:pPr marL="82296" indent="0">
              <a:buNone/>
            </a:pPr>
            <a:endParaRPr lang="en-US" sz="1100" b="1" dirty="0">
              <a:solidFill>
                <a:srgbClr val="B13F9A"/>
              </a:solidFill>
              <a:latin typeface="Segoe Print" pitchFamily="2" charset="0"/>
            </a:endParaRPr>
          </a:p>
          <a:p>
            <a:pPr marL="82296" indent="0">
              <a:buNone/>
            </a:pPr>
            <a:r>
              <a:rPr lang="en-US" sz="1800" b="1" dirty="0">
                <a:solidFill>
                  <a:srgbClr val="00B0F0"/>
                </a:solidFill>
                <a:latin typeface="Segoe Print" pitchFamily="2" charset="0"/>
              </a:rPr>
              <a:t>My </a:t>
            </a:r>
            <a:r>
              <a:rPr lang="en-US" sz="1800" b="1" dirty="0" smtClean="0">
                <a:solidFill>
                  <a:srgbClr val="00B0F0"/>
                </a:solidFill>
                <a:latin typeface="Segoe Print" pitchFamily="2" charset="0"/>
              </a:rPr>
              <a:t>Beloved, You </a:t>
            </a:r>
            <a:r>
              <a:rPr lang="en-US" sz="1800" b="1" dirty="0">
                <a:solidFill>
                  <a:srgbClr val="00B0F0"/>
                </a:solidFill>
                <a:latin typeface="Segoe Print" pitchFamily="2" charset="0"/>
              </a:rPr>
              <a:t>did not hide </a:t>
            </a:r>
            <a:r>
              <a:rPr lang="en-US" sz="1800" b="1" dirty="0" smtClean="0">
                <a:solidFill>
                  <a:srgbClr val="00B0F0"/>
                </a:solidFill>
                <a:latin typeface="Segoe Print" pitchFamily="2" charset="0"/>
              </a:rPr>
              <a:t>Your </a:t>
            </a:r>
            <a:r>
              <a:rPr lang="en-US" sz="1800" b="1" dirty="0">
                <a:solidFill>
                  <a:srgbClr val="00B0F0"/>
                </a:solidFill>
                <a:latin typeface="Segoe Print" pitchFamily="2" charset="0"/>
              </a:rPr>
              <a:t>face from shame and spitting. </a:t>
            </a:r>
            <a:r>
              <a:rPr lang="en-US" sz="1800" b="1" dirty="0" smtClean="0">
                <a:solidFill>
                  <a:srgbClr val="B13F9A"/>
                </a:solidFill>
                <a:latin typeface="Segoe Print" pitchFamily="2" charset="0"/>
              </a:rPr>
              <a:t/>
            </a:r>
            <a:br>
              <a:rPr lang="en-US" sz="1800" b="1" dirty="0" smtClean="0">
                <a:solidFill>
                  <a:srgbClr val="B13F9A"/>
                </a:solidFill>
                <a:latin typeface="Segoe Print" pitchFamily="2" charset="0"/>
              </a:rPr>
            </a:br>
            <a:r>
              <a:rPr lang="en-US" sz="1800" b="1" dirty="0" smtClean="0">
                <a:solidFill>
                  <a:srgbClr val="B13F9A"/>
                </a:solidFill>
                <a:latin typeface="Segoe Print" pitchFamily="2" charset="0"/>
              </a:rPr>
              <a:t>I </a:t>
            </a:r>
            <a:r>
              <a:rPr lang="en-US" sz="1800" b="1" dirty="0">
                <a:solidFill>
                  <a:srgbClr val="B13F9A"/>
                </a:solidFill>
                <a:latin typeface="Segoe Print" pitchFamily="2" charset="0"/>
              </a:rPr>
              <a:t>will always find my dearest delight in praising You! </a:t>
            </a:r>
            <a:endParaRPr lang="en-US" sz="1800" b="1" dirty="0" smtClean="0">
              <a:solidFill>
                <a:srgbClr val="B13F9A"/>
              </a:solidFill>
              <a:latin typeface="Segoe Print" pitchFamily="2" charset="0"/>
            </a:endParaRPr>
          </a:p>
          <a:p>
            <a:pPr marL="82296" indent="0">
              <a:buNone/>
            </a:pPr>
            <a:endParaRPr lang="en-US" sz="1100" b="1" dirty="0" smtClean="0">
              <a:solidFill>
                <a:srgbClr val="B13F9A"/>
              </a:solidFill>
              <a:latin typeface="Segoe Print" pitchFamily="2" charset="0"/>
            </a:endParaRPr>
          </a:p>
          <a:p>
            <a:pPr marL="82296" indent="0">
              <a:buNone/>
            </a:pPr>
            <a:r>
              <a:rPr lang="en-US" sz="1800" b="1" dirty="0">
                <a:solidFill>
                  <a:srgbClr val="00B0F0"/>
                </a:solidFill>
                <a:latin typeface="Segoe Print" pitchFamily="2" charset="0"/>
              </a:rPr>
              <a:t>Yes, Your cheeks were crimsoned with blood from your </a:t>
            </a:r>
            <a:r>
              <a:rPr lang="en-US" sz="1800" b="1" dirty="0" smtClean="0">
                <a:solidFill>
                  <a:srgbClr val="00B0F0"/>
                </a:solidFill>
                <a:latin typeface="Segoe Print" pitchFamily="2" charset="0"/>
              </a:rPr>
              <a:t/>
            </a:r>
            <a:br>
              <a:rPr lang="en-US" sz="1800" b="1" dirty="0" smtClean="0">
                <a:solidFill>
                  <a:srgbClr val="00B0F0"/>
                </a:solidFill>
                <a:latin typeface="Segoe Print" pitchFamily="2" charset="0"/>
              </a:rPr>
            </a:br>
            <a:r>
              <a:rPr lang="en-US" sz="1800" b="1" dirty="0" smtClean="0">
                <a:solidFill>
                  <a:srgbClr val="00B0F0"/>
                </a:solidFill>
                <a:latin typeface="Segoe Print" pitchFamily="2" charset="0"/>
              </a:rPr>
              <a:t>thorn-crowned </a:t>
            </a:r>
            <a:r>
              <a:rPr lang="en-US" sz="1800" b="1" dirty="0">
                <a:solidFill>
                  <a:srgbClr val="00B0F0"/>
                </a:solidFill>
                <a:latin typeface="Segoe Print" pitchFamily="2" charset="0"/>
              </a:rPr>
              <a:t>temples.  </a:t>
            </a:r>
            <a:r>
              <a:rPr lang="en-US" sz="1800" b="1" dirty="0" smtClean="0">
                <a:solidFill>
                  <a:srgbClr val="00B0F0"/>
                </a:solidFill>
                <a:latin typeface="Segoe Print" pitchFamily="2" charset="0"/>
              </a:rPr>
              <a:t/>
            </a:r>
            <a:br>
              <a:rPr lang="en-US" sz="1800" b="1" dirty="0" smtClean="0">
                <a:solidFill>
                  <a:srgbClr val="00B0F0"/>
                </a:solidFill>
                <a:latin typeface="Segoe Print" pitchFamily="2" charset="0"/>
              </a:rPr>
            </a:br>
            <a:r>
              <a:rPr lang="en-US" sz="1800" b="1" dirty="0" smtClean="0">
                <a:solidFill>
                  <a:srgbClr val="B13F9A"/>
                </a:solidFill>
                <a:latin typeface="Segoe Print" pitchFamily="2" charset="0"/>
              </a:rPr>
              <a:t>It </a:t>
            </a:r>
            <a:r>
              <a:rPr lang="en-US" sz="1800" b="1" dirty="0">
                <a:solidFill>
                  <a:srgbClr val="B13F9A"/>
                </a:solidFill>
                <a:latin typeface="Segoe Print" pitchFamily="2" charset="0"/>
              </a:rPr>
              <a:t>is these marks of boundless love that attract my soul </a:t>
            </a:r>
            <a:r>
              <a:rPr lang="en-US" sz="1800" b="1" dirty="0" smtClean="0">
                <a:solidFill>
                  <a:srgbClr val="B13F9A"/>
                </a:solidFill>
                <a:latin typeface="Segoe Print" pitchFamily="2" charset="0"/>
              </a:rPr>
              <a:t/>
            </a:r>
            <a:br>
              <a:rPr lang="en-US" sz="1800" b="1" dirty="0" smtClean="0">
                <a:solidFill>
                  <a:srgbClr val="B13F9A"/>
                </a:solidFill>
                <a:latin typeface="Segoe Print" pitchFamily="2" charset="0"/>
              </a:rPr>
            </a:br>
            <a:r>
              <a:rPr lang="en-US" sz="1800" b="1" dirty="0" smtClean="0">
                <a:solidFill>
                  <a:srgbClr val="B13F9A"/>
                </a:solidFill>
                <a:latin typeface="Segoe Print" pitchFamily="2" charset="0"/>
              </a:rPr>
              <a:t>far </a:t>
            </a:r>
            <a:r>
              <a:rPr lang="en-US" sz="1800" b="1" dirty="0">
                <a:solidFill>
                  <a:srgbClr val="B13F9A"/>
                </a:solidFill>
                <a:latin typeface="Segoe Print" pitchFamily="2" charset="0"/>
              </a:rPr>
              <a:t>more than beds of scented herbs. </a:t>
            </a:r>
          </a:p>
          <a:p>
            <a:pPr marL="82296" indent="0">
              <a:buNone/>
            </a:pPr>
            <a:endParaRPr lang="en-US" sz="1800" dirty="0">
              <a:solidFill>
                <a:srgbClr val="B13F9A"/>
              </a:solidFill>
              <a:latin typeface="Segoe Print" pitchFamily="2" charset="0"/>
            </a:endParaRPr>
          </a:p>
          <a:p>
            <a:pPr marL="82296" indent="0">
              <a:buNone/>
            </a:pPr>
            <a:endParaRPr lang="en-US" sz="1800" dirty="0" smtClean="0">
              <a:solidFill>
                <a:srgbClr val="8F2121"/>
              </a:solidFill>
              <a:latin typeface="Segoe Print" pitchFamily="2" charset="0"/>
            </a:endParaRPr>
          </a:p>
          <a:p>
            <a:pPr marL="82296" indent="0">
              <a:buNone/>
            </a:pPr>
            <a:endParaRPr lang="en-US" sz="1800" dirty="0">
              <a:solidFill>
                <a:srgbClr val="8F2121"/>
              </a:solidFill>
              <a:latin typeface="Segoe Print" pitchFamily="2" charset="0"/>
            </a:endParaRPr>
          </a:p>
          <a:p>
            <a:pPr marL="82296" indent="0">
              <a:buNone/>
            </a:pPr>
            <a:endParaRPr lang="en-US" sz="1800" dirty="0">
              <a:solidFill>
                <a:srgbClr val="8F2121"/>
              </a:solidFill>
              <a:latin typeface="Segoe Print" pitchFamily="2" charset="0"/>
            </a:endParaRPr>
          </a:p>
          <a:p>
            <a:endParaRPr lang="en-US" sz="1800" dirty="0">
              <a:solidFill>
                <a:srgbClr val="B13F9A"/>
              </a:solidFill>
              <a:latin typeface="Segoe Print" pitchFamily="2" charset="0"/>
            </a:endParaRPr>
          </a:p>
        </p:txBody>
      </p:sp>
      <p:sp>
        <p:nvSpPr>
          <p:cNvPr id="5" name="Slide Number Placeholder 4"/>
          <p:cNvSpPr>
            <a:spLocks noGrp="1"/>
          </p:cNvSpPr>
          <p:nvPr>
            <p:ph type="sldNum" sz="quarter" idx="12"/>
          </p:nvPr>
        </p:nvSpPr>
        <p:spPr/>
        <p:txBody>
          <a:bodyPr/>
          <a:lstStyle/>
          <a:p>
            <a:fld id="{2BE6B4C8-6DDA-4719-BF51-32C23F81C6D0}" type="slidenum">
              <a:rPr lang="en-US" smtClean="0">
                <a:solidFill>
                  <a:srgbClr val="B13F9A"/>
                </a:solidFill>
              </a:rPr>
              <a:pPr/>
              <a:t>10</a:t>
            </a:fld>
            <a:endParaRPr lang="en-US" dirty="0">
              <a:solidFill>
                <a:srgbClr val="B13F9A"/>
              </a:solidFill>
            </a:endParaRPr>
          </a:p>
        </p:txBody>
      </p:sp>
      <p:sp>
        <p:nvSpPr>
          <p:cNvPr id="9" name="TextBox 8"/>
          <p:cNvSpPr txBox="1"/>
          <p:nvPr/>
        </p:nvSpPr>
        <p:spPr>
          <a:xfrm>
            <a:off x="304800" y="55602"/>
            <a:ext cx="8077200" cy="166199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spc="300" dirty="0" smtClean="0">
                <a:ln w="50800">
                  <a:solidFill>
                    <a:srgbClr val="B13F9A"/>
                  </a:solidFill>
                </a:ln>
                <a:solidFill>
                  <a:srgbClr val="B13F9A"/>
                </a:solidFill>
                <a:latin typeface="Edwardian Script ITC" pitchFamily="66" charset="0"/>
              </a:rPr>
              <a:t>Longing</a:t>
            </a:r>
            <a:r>
              <a:rPr lang="en-US" sz="6600" b="1" spc="300" dirty="0" smtClean="0">
                <a:ln w="50800">
                  <a:solidFill>
                    <a:srgbClr val="7030A0"/>
                  </a:solidFill>
                </a:ln>
                <a:solidFill>
                  <a:srgbClr val="B13F9A"/>
                </a:solidFill>
                <a:latin typeface="Edwardian Script ITC" pitchFamily="66" charset="0"/>
              </a:rPr>
              <a:t> for my </a:t>
            </a:r>
            <a:r>
              <a:rPr lang="en-US" sz="6600" b="1" spc="300" dirty="0" smtClean="0">
                <a:ln w="50800">
                  <a:solidFill>
                    <a:srgbClr val="00B0F0"/>
                  </a:solidFill>
                </a:ln>
                <a:solidFill>
                  <a:srgbClr val="B13F9A"/>
                </a:solidFill>
                <a:latin typeface="Edwardian Script ITC" pitchFamily="66" charset="0"/>
              </a:rPr>
              <a:t>Beloved</a:t>
            </a:r>
          </a:p>
          <a:p>
            <a:pPr algn="ctr"/>
            <a:r>
              <a:rPr lang="en-US" sz="3600" b="1" spc="300" dirty="0" smtClean="0">
                <a:ln w="3175">
                  <a:solidFill>
                    <a:srgbClr val="7030A0"/>
                  </a:solidFill>
                </a:ln>
                <a:solidFill>
                  <a:srgbClr val="B13F9A"/>
                </a:solidFill>
                <a:latin typeface="Edwardian Script ITC" pitchFamily="66" charset="0"/>
              </a:rPr>
              <a:t>Song of Songs 5:13</a:t>
            </a:r>
            <a:endParaRPr lang="en-US" sz="3600" b="1" spc="300" dirty="0">
              <a:ln w="3175">
                <a:solidFill>
                  <a:srgbClr val="7030A0"/>
                </a:solidFill>
              </a:ln>
              <a:solidFill>
                <a:srgbClr val="B13F9A"/>
              </a:solidFill>
              <a:latin typeface="Edwardian Script ITC" pitchFamily="66" charset="0"/>
            </a:endParaRPr>
          </a:p>
        </p:txBody>
      </p:sp>
    </p:spTree>
    <p:extLst>
      <p:ext uri="{BB962C8B-B14F-4D97-AF65-F5344CB8AC3E}">
        <p14:creationId xmlns:p14="http://schemas.microsoft.com/office/powerpoint/2010/main" val="27634517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1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1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1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7000"/>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533400"/>
            <a:ext cx="8153400" cy="6248399"/>
          </a:xfrm>
        </p:spPr>
        <p:txBody>
          <a:bodyPr>
            <a:normAutofit/>
            <a:scene3d>
              <a:camera prst="orthographicFront"/>
              <a:lightRig rig="threePt" dir="t"/>
            </a:scene3d>
            <a:sp3d extrusionH="57150">
              <a:bevelT w="38100" h="38100" prst="angle"/>
            </a:sp3d>
          </a:bodyPr>
          <a:lstStyle/>
          <a:p>
            <a:pPr marL="82296" indent="0">
              <a:buNone/>
            </a:pPr>
            <a:r>
              <a:rPr lang="en-US" sz="2400" b="1" dirty="0">
                <a:solidFill>
                  <a:srgbClr val="B13F9A"/>
                </a:solidFill>
                <a:latin typeface="Segoe Print" pitchFamily="2" charset="0"/>
              </a:rPr>
              <a:t>Oh, if I may not see </a:t>
            </a:r>
            <a:r>
              <a:rPr lang="en-US" sz="2400" b="1" dirty="0" smtClean="0">
                <a:solidFill>
                  <a:srgbClr val="B13F9A"/>
                </a:solidFill>
                <a:latin typeface="Segoe Print" pitchFamily="2" charset="0"/>
              </a:rPr>
              <a:t>the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whole of </a:t>
            </a:r>
            <a:r>
              <a:rPr lang="en-US" sz="2400" b="1" dirty="0">
                <a:solidFill>
                  <a:srgbClr val="B13F9A"/>
                </a:solidFill>
                <a:latin typeface="Segoe Print" pitchFamily="2" charset="0"/>
              </a:rPr>
              <a:t>my Beloved’s face, </a:t>
            </a:r>
            <a:r>
              <a:rPr lang="en-US" sz="2400" b="1" dirty="0" smtClean="0">
                <a:solidFill>
                  <a:srgbClr val="B13F9A"/>
                </a:solidFill>
                <a:latin typeface="Segoe Print" pitchFamily="2" charset="0"/>
              </a:rPr>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then </a:t>
            </a:r>
            <a:r>
              <a:rPr lang="en-US" sz="2400" b="1" dirty="0">
                <a:solidFill>
                  <a:srgbClr val="B13F9A"/>
                </a:solidFill>
                <a:latin typeface="Segoe Print" pitchFamily="2" charset="0"/>
              </a:rPr>
              <a:t>I would be content to </a:t>
            </a:r>
            <a:r>
              <a:rPr lang="en-US" sz="2400" b="1" dirty="0" smtClean="0">
                <a:solidFill>
                  <a:srgbClr val="B13F9A"/>
                </a:solidFill>
                <a:latin typeface="Segoe Print" pitchFamily="2" charset="0"/>
              </a:rPr>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behold </a:t>
            </a:r>
            <a:r>
              <a:rPr lang="en-US" sz="2400" b="1" dirty="0">
                <a:solidFill>
                  <a:srgbClr val="B13F9A"/>
                </a:solidFill>
                <a:latin typeface="Segoe Print" pitchFamily="2" charset="0"/>
              </a:rPr>
              <a:t>His cheeks</a:t>
            </a:r>
            <a:r>
              <a:rPr lang="en-US" sz="2400" b="1" dirty="0" smtClean="0">
                <a:solidFill>
                  <a:srgbClr val="B13F9A"/>
                </a:solidFill>
                <a:latin typeface="Segoe Print" pitchFamily="2" charset="0"/>
              </a:rPr>
              <a:t>.</a:t>
            </a:r>
          </a:p>
          <a:p>
            <a:pPr marL="82296" indent="0">
              <a:buNone/>
            </a:pPr>
            <a:r>
              <a:rPr lang="en-US" sz="1100" b="1" dirty="0" smtClean="0">
                <a:solidFill>
                  <a:srgbClr val="B13F9A"/>
                </a:solidFill>
                <a:latin typeface="Segoe Print" pitchFamily="2" charset="0"/>
              </a:rPr>
              <a:t/>
            </a:r>
            <a:br>
              <a:rPr lang="en-US" sz="1100" b="1" dirty="0" smtClean="0">
                <a:solidFill>
                  <a:srgbClr val="B13F9A"/>
                </a:solidFill>
                <a:latin typeface="Segoe Print" pitchFamily="2" charset="0"/>
              </a:rPr>
            </a:br>
            <a:r>
              <a:rPr lang="en-US" sz="2400" b="1" dirty="0" smtClean="0">
                <a:solidFill>
                  <a:srgbClr val="00B0F0"/>
                </a:solidFill>
                <a:latin typeface="Segoe Print" pitchFamily="2" charset="0"/>
              </a:rPr>
              <a:t>For </a:t>
            </a:r>
            <a:r>
              <a:rPr lang="en-US" sz="2400" b="1" dirty="0">
                <a:solidFill>
                  <a:srgbClr val="00B0F0"/>
                </a:solidFill>
                <a:latin typeface="Segoe Print" pitchFamily="2" charset="0"/>
              </a:rPr>
              <a:t>the slightest glimpse of Him </a:t>
            </a:r>
            <a:r>
              <a:rPr lang="en-US" sz="2400" b="1" dirty="0" smtClean="0">
                <a:solidFill>
                  <a:srgbClr val="00B0F0"/>
                </a:solidFill>
                <a:latin typeface="Segoe Print" pitchFamily="2" charset="0"/>
              </a:rPr>
              <a:t/>
            </a:r>
            <a:br>
              <a:rPr lang="en-US" sz="2400" b="1" dirty="0" smtClean="0">
                <a:solidFill>
                  <a:srgbClr val="00B0F0"/>
                </a:solidFill>
                <a:latin typeface="Segoe Print" pitchFamily="2" charset="0"/>
              </a:rPr>
            </a:br>
            <a:r>
              <a:rPr lang="en-US" sz="2400" b="1" dirty="0" smtClean="0">
                <a:solidFill>
                  <a:srgbClr val="00B0F0"/>
                </a:solidFill>
                <a:latin typeface="Segoe Print" pitchFamily="2" charset="0"/>
              </a:rPr>
              <a:t>is </a:t>
            </a:r>
            <a:r>
              <a:rPr lang="en-US" sz="2400" b="1" dirty="0">
                <a:solidFill>
                  <a:srgbClr val="00B0F0"/>
                </a:solidFill>
                <a:latin typeface="Segoe Print" pitchFamily="2" charset="0"/>
              </a:rPr>
              <a:t>exceedingly refreshing and </a:t>
            </a:r>
            <a:r>
              <a:rPr lang="en-US" sz="2400" b="1" dirty="0" smtClean="0">
                <a:solidFill>
                  <a:srgbClr val="00B0F0"/>
                </a:solidFill>
                <a:latin typeface="Segoe Print" pitchFamily="2" charset="0"/>
              </a:rPr>
              <a:t/>
            </a:r>
            <a:br>
              <a:rPr lang="en-US" sz="2400" b="1" dirty="0" smtClean="0">
                <a:solidFill>
                  <a:srgbClr val="00B0F0"/>
                </a:solidFill>
                <a:latin typeface="Segoe Print" pitchFamily="2" charset="0"/>
              </a:rPr>
            </a:br>
            <a:r>
              <a:rPr lang="en-US" sz="2400" b="1" dirty="0" smtClean="0">
                <a:solidFill>
                  <a:srgbClr val="00B0F0"/>
                </a:solidFill>
                <a:latin typeface="Segoe Print" pitchFamily="2" charset="0"/>
              </a:rPr>
              <a:t>yields </a:t>
            </a:r>
            <a:r>
              <a:rPr lang="en-US" sz="2400" b="1" dirty="0">
                <a:solidFill>
                  <a:srgbClr val="00B0F0"/>
                </a:solidFill>
                <a:latin typeface="Segoe Print" pitchFamily="2" charset="0"/>
              </a:rPr>
              <a:t>to my spirit a variety </a:t>
            </a:r>
            <a:r>
              <a:rPr lang="en-US" sz="2400" b="1" dirty="0" smtClean="0">
                <a:solidFill>
                  <a:srgbClr val="00B0F0"/>
                </a:solidFill>
                <a:latin typeface="Segoe Print" pitchFamily="2" charset="0"/>
              </a:rPr>
              <a:t/>
            </a:r>
            <a:br>
              <a:rPr lang="en-US" sz="2400" b="1" dirty="0" smtClean="0">
                <a:solidFill>
                  <a:srgbClr val="00B0F0"/>
                </a:solidFill>
                <a:latin typeface="Segoe Print" pitchFamily="2" charset="0"/>
              </a:rPr>
            </a:br>
            <a:r>
              <a:rPr lang="en-US" sz="2400" b="1" dirty="0" smtClean="0">
                <a:solidFill>
                  <a:srgbClr val="00B0F0"/>
                </a:solidFill>
                <a:latin typeface="Segoe Print" pitchFamily="2" charset="0"/>
              </a:rPr>
              <a:t>of </a:t>
            </a:r>
            <a:r>
              <a:rPr lang="en-US" sz="2400" b="1" dirty="0">
                <a:solidFill>
                  <a:srgbClr val="00B0F0"/>
                </a:solidFill>
                <a:latin typeface="Segoe Print" pitchFamily="2" charset="0"/>
              </a:rPr>
              <a:t>delights</a:t>
            </a:r>
            <a:r>
              <a:rPr lang="en-US" sz="2400" b="1" dirty="0" smtClean="0">
                <a:solidFill>
                  <a:srgbClr val="00B0F0"/>
                </a:solidFill>
                <a:latin typeface="Segoe Print" pitchFamily="2" charset="0"/>
              </a:rPr>
              <a:t>!</a:t>
            </a:r>
          </a:p>
          <a:p>
            <a:pPr marL="82296" indent="0">
              <a:buNone/>
            </a:pPr>
            <a:endParaRPr lang="en-US" sz="1100" b="1" dirty="0">
              <a:solidFill>
                <a:srgbClr val="B13F9A"/>
              </a:solidFill>
              <a:latin typeface="Segoe Print" pitchFamily="2" charset="0"/>
            </a:endParaRPr>
          </a:p>
          <a:p>
            <a:pPr marL="82296" indent="0">
              <a:buNone/>
            </a:pPr>
            <a:r>
              <a:rPr lang="en-US" sz="2400" b="1" dirty="0">
                <a:solidFill>
                  <a:srgbClr val="B13F9A"/>
                </a:solidFill>
                <a:latin typeface="Segoe Print" pitchFamily="2" charset="0"/>
              </a:rPr>
              <a:t>In my </a:t>
            </a:r>
            <a:r>
              <a:rPr lang="en-US" sz="2400" b="1" dirty="0" smtClean="0">
                <a:solidFill>
                  <a:srgbClr val="B13F9A"/>
                </a:solidFill>
                <a:latin typeface="Segoe Print" pitchFamily="2" charset="0"/>
              </a:rPr>
              <a:t>Beloved, </a:t>
            </a:r>
            <a:r>
              <a:rPr lang="en-US" sz="2400" b="1" dirty="0">
                <a:solidFill>
                  <a:srgbClr val="B13F9A"/>
                </a:solidFill>
                <a:latin typeface="Segoe Print" pitchFamily="2" charset="0"/>
              </a:rPr>
              <a:t>I find not only </a:t>
            </a:r>
            <a:r>
              <a:rPr lang="en-US" sz="2400" b="1" dirty="0" smtClean="0">
                <a:solidFill>
                  <a:srgbClr val="B13F9A"/>
                </a:solidFill>
                <a:latin typeface="Segoe Print" pitchFamily="2" charset="0"/>
              </a:rPr>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fragrance, </a:t>
            </a:r>
            <a:r>
              <a:rPr lang="en-US" sz="2400" b="1" dirty="0">
                <a:solidFill>
                  <a:srgbClr val="B13F9A"/>
                </a:solidFill>
                <a:latin typeface="Segoe Print" pitchFamily="2" charset="0"/>
              </a:rPr>
              <a:t>but beds of </a:t>
            </a:r>
            <a:r>
              <a:rPr lang="en-US" sz="2400" b="1" dirty="0" smtClean="0">
                <a:solidFill>
                  <a:srgbClr val="B13F9A"/>
                </a:solidFill>
                <a:latin typeface="Segoe Print" pitchFamily="2" charset="0"/>
              </a:rPr>
              <a:t>spice.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Not from one </a:t>
            </a:r>
            <a:r>
              <a:rPr lang="en-US" sz="2400" b="1" dirty="0">
                <a:solidFill>
                  <a:srgbClr val="B13F9A"/>
                </a:solidFill>
                <a:latin typeface="Segoe Print" pitchFamily="2" charset="0"/>
              </a:rPr>
              <a:t>flower but all kinds of sweet flowers</a:t>
            </a:r>
            <a:r>
              <a:rPr lang="en-US" sz="2400" b="1" dirty="0" smtClean="0">
                <a:solidFill>
                  <a:srgbClr val="B13F9A"/>
                </a:solidFill>
                <a:latin typeface="Segoe Print" pitchFamily="2" charset="0"/>
              </a:rPr>
              <a:t>.</a:t>
            </a:r>
          </a:p>
          <a:p>
            <a:pPr marL="82296" indent="0">
              <a:buNone/>
            </a:pPr>
            <a:r>
              <a:rPr lang="en-US" sz="1100" b="1" dirty="0" smtClean="0">
                <a:solidFill>
                  <a:srgbClr val="B13F9A"/>
                </a:solidFill>
                <a:latin typeface="Segoe Print" pitchFamily="2" charset="0"/>
              </a:rPr>
              <a:t> </a:t>
            </a:r>
            <a:endParaRPr lang="en-US" sz="1100" b="1" dirty="0">
              <a:solidFill>
                <a:srgbClr val="B13F9A"/>
              </a:solidFill>
              <a:latin typeface="Segoe Print" pitchFamily="2" charset="0"/>
            </a:endParaRPr>
          </a:p>
          <a:p>
            <a:pPr marL="82296" indent="0">
              <a:buNone/>
            </a:pPr>
            <a:r>
              <a:rPr lang="en-US" sz="2400" b="1" dirty="0">
                <a:solidFill>
                  <a:srgbClr val="00B0F0"/>
                </a:solidFill>
                <a:latin typeface="Segoe Print" pitchFamily="2" charset="0"/>
              </a:rPr>
              <a:t>He is my rose and my lily, my violet and my cluster of henna.</a:t>
            </a:r>
          </a:p>
          <a:p>
            <a:endParaRPr lang="en-US" sz="2400" dirty="0">
              <a:solidFill>
                <a:srgbClr val="993366"/>
              </a:solidFill>
              <a:latin typeface="Segoe Print" pitchFamily="2" charset="0"/>
            </a:endParaRPr>
          </a:p>
        </p:txBody>
      </p:sp>
      <p:sp>
        <p:nvSpPr>
          <p:cNvPr id="5" name="Slide Number Placeholder 4"/>
          <p:cNvSpPr>
            <a:spLocks noGrp="1"/>
          </p:cNvSpPr>
          <p:nvPr>
            <p:ph type="sldNum" sz="quarter" idx="12"/>
          </p:nvPr>
        </p:nvSpPr>
        <p:spPr/>
        <p:txBody>
          <a:bodyPr/>
          <a:lstStyle/>
          <a:p>
            <a:fld id="{2BE6B4C8-6DDA-4719-BF51-32C23F81C6D0}" type="slidenum">
              <a:rPr lang="en-US" smtClean="0">
                <a:solidFill>
                  <a:srgbClr val="993366"/>
                </a:solidFill>
              </a:rPr>
              <a:pPr/>
              <a:t>11</a:t>
            </a:fld>
            <a:endParaRPr lang="en-US" dirty="0">
              <a:solidFill>
                <a:srgbClr val="993366"/>
              </a:solidFill>
            </a:endParaRPr>
          </a:p>
        </p:txBody>
      </p:sp>
      <p:pic>
        <p:nvPicPr>
          <p:cNvPr id="7" name="Picture 2" descr="F:\Kelowna Workshop Nov 2016\Kelowna PPT art\___ of ___\wedding of weddings 7 -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67400" y="609600"/>
            <a:ext cx="2752913" cy="3769089"/>
          </a:xfrm>
          <a:prstGeom prst="rect">
            <a:avLst/>
          </a:prstGeom>
          <a:noFill/>
          <a:ln w="57150">
            <a:solidFill>
              <a:srgbClr val="E5AFC2"/>
            </a:solid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8479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1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1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9000"/>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457200"/>
            <a:ext cx="8153400" cy="6172200"/>
          </a:xfrm>
        </p:spPr>
        <p:txBody>
          <a:bodyPr>
            <a:normAutofit lnSpcReduction="10000"/>
            <a:scene3d>
              <a:camera prst="orthographicFront"/>
              <a:lightRig rig="threePt" dir="t"/>
            </a:scene3d>
            <a:sp3d extrusionH="57150">
              <a:bevelT w="38100" h="38100" prst="angle"/>
            </a:sp3d>
          </a:bodyPr>
          <a:lstStyle/>
          <a:p>
            <a:pPr marL="82296" indent="0">
              <a:buNone/>
            </a:pPr>
            <a:r>
              <a:rPr lang="en-US" sz="2400" b="1" dirty="0">
                <a:solidFill>
                  <a:srgbClr val="00B0F0"/>
                </a:solidFill>
                <a:latin typeface="Segoe Print" pitchFamily="2" charset="0"/>
              </a:rPr>
              <a:t>When </a:t>
            </a:r>
            <a:r>
              <a:rPr lang="en-US" sz="2400" b="1" dirty="0" smtClean="0">
                <a:solidFill>
                  <a:srgbClr val="00B0F0"/>
                </a:solidFill>
                <a:latin typeface="Segoe Print" pitchFamily="2" charset="0"/>
              </a:rPr>
              <a:t>You are </a:t>
            </a:r>
            <a:r>
              <a:rPr lang="en-US" sz="2400" b="1" dirty="0">
                <a:solidFill>
                  <a:srgbClr val="00B0F0"/>
                </a:solidFill>
                <a:latin typeface="Segoe Print" pitchFamily="2" charset="0"/>
              </a:rPr>
              <a:t>with me, </a:t>
            </a:r>
            <a:r>
              <a:rPr lang="en-US" sz="2400" b="1" dirty="0">
                <a:solidFill>
                  <a:srgbClr val="B13F9A"/>
                </a:solidFill>
                <a:latin typeface="Segoe Print" pitchFamily="2" charset="0"/>
              </a:rPr>
              <a:t>my soul goes forth </a:t>
            </a:r>
            <a:r>
              <a:rPr lang="en-US" sz="2400" b="1" dirty="0" smtClean="0">
                <a:solidFill>
                  <a:srgbClr val="B13F9A"/>
                </a:solidFill>
                <a:latin typeface="Segoe Print" pitchFamily="2" charset="0"/>
              </a:rPr>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to </a:t>
            </a:r>
            <a:r>
              <a:rPr lang="en-US" sz="2400" b="1" dirty="0">
                <a:solidFill>
                  <a:srgbClr val="B13F9A"/>
                </a:solidFill>
                <a:latin typeface="Segoe Print" pitchFamily="2" charset="0"/>
              </a:rPr>
              <a:t>wash its happy face in the morning dew </a:t>
            </a:r>
            <a:r>
              <a:rPr lang="en-US" sz="2400" b="1" dirty="0" smtClean="0">
                <a:solidFill>
                  <a:srgbClr val="B13F9A"/>
                </a:solidFill>
                <a:latin typeface="Segoe Print" pitchFamily="2" charset="0"/>
              </a:rPr>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of Your </a:t>
            </a:r>
            <a:r>
              <a:rPr lang="en-US" sz="2400" b="1" dirty="0">
                <a:solidFill>
                  <a:srgbClr val="B13F9A"/>
                </a:solidFill>
                <a:latin typeface="Segoe Print" pitchFamily="2" charset="0"/>
              </a:rPr>
              <a:t>grace</a:t>
            </a:r>
            <a:r>
              <a:rPr lang="en-US" sz="2400" b="1" dirty="0" smtClean="0">
                <a:solidFill>
                  <a:srgbClr val="B13F9A"/>
                </a:solidFill>
                <a:latin typeface="Segoe Print" pitchFamily="2" charset="0"/>
              </a:rPr>
              <a:t>.</a:t>
            </a:r>
          </a:p>
          <a:p>
            <a:pPr marL="82296" indent="0">
              <a:buNone/>
            </a:pPr>
            <a:endParaRPr lang="en-US" sz="1100" b="1" dirty="0" smtClean="0">
              <a:solidFill>
                <a:srgbClr val="B13F9A"/>
              </a:solidFill>
              <a:latin typeface="Segoe Print" pitchFamily="2" charset="0"/>
            </a:endParaRPr>
          </a:p>
          <a:p>
            <a:pPr marL="82296" indent="0">
              <a:buNone/>
            </a:pPr>
            <a:r>
              <a:rPr lang="en-US" sz="2400" b="1" dirty="0" smtClean="0">
                <a:solidFill>
                  <a:srgbClr val="B13F9A"/>
                </a:solidFill>
                <a:latin typeface="Segoe Print" pitchFamily="2" charset="0"/>
              </a:rPr>
              <a:t>If I may not see the whole of Your face,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allow me to behold Your cheeks!</a:t>
            </a:r>
          </a:p>
          <a:p>
            <a:pPr marL="82296" indent="0">
              <a:buNone/>
            </a:pPr>
            <a:endParaRPr lang="en-US" sz="1100" b="1" dirty="0">
              <a:solidFill>
                <a:srgbClr val="B13F9A"/>
              </a:solidFill>
              <a:latin typeface="Segoe Print" pitchFamily="2" charset="0"/>
            </a:endParaRPr>
          </a:p>
          <a:p>
            <a:pPr marL="82296" indent="0">
              <a:buNone/>
            </a:pPr>
            <a:r>
              <a:rPr lang="en-US" sz="2400" b="1" dirty="0">
                <a:solidFill>
                  <a:srgbClr val="00B0F0"/>
                </a:solidFill>
                <a:latin typeface="Segoe Print" pitchFamily="2" charset="0"/>
              </a:rPr>
              <a:t>Oh my precious </a:t>
            </a:r>
            <a:r>
              <a:rPr lang="en-US" sz="2400" b="1" dirty="0" smtClean="0">
                <a:solidFill>
                  <a:srgbClr val="00B0F0"/>
                </a:solidFill>
                <a:latin typeface="Segoe Print" pitchFamily="2" charset="0"/>
              </a:rPr>
              <a:t>Beloved, </a:t>
            </a:r>
            <a:br>
              <a:rPr lang="en-US" sz="2400" b="1" dirty="0" smtClean="0">
                <a:solidFill>
                  <a:srgbClr val="00B0F0"/>
                </a:solidFill>
                <a:latin typeface="Segoe Print" pitchFamily="2" charset="0"/>
              </a:rPr>
            </a:br>
            <a:r>
              <a:rPr lang="en-US" sz="2400" b="1" dirty="0" smtClean="0">
                <a:solidFill>
                  <a:srgbClr val="00B0F0"/>
                </a:solidFill>
                <a:latin typeface="Segoe Print" pitchFamily="2" charset="0"/>
              </a:rPr>
              <a:t>I long for You!</a:t>
            </a:r>
          </a:p>
          <a:p>
            <a:pPr marL="82296" indent="0">
              <a:buNone/>
            </a:pPr>
            <a:r>
              <a:rPr lang="en-US" sz="1100" b="1" dirty="0" smtClean="0">
                <a:solidFill>
                  <a:srgbClr val="00B0F0"/>
                </a:solidFill>
                <a:latin typeface="Segoe Print" pitchFamily="2" charset="0"/>
              </a:rPr>
              <a:t>  </a:t>
            </a:r>
          </a:p>
          <a:p>
            <a:pPr marL="82296" indent="0">
              <a:buNone/>
            </a:pPr>
            <a:r>
              <a:rPr lang="en-US" sz="2400" b="1" dirty="0" smtClean="0">
                <a:solidFill>
                  <a:srgbClr val="B13F9A"/>
                </a:solidFill>
                <a:latin typeface="Segoe Print" pitchFamily="2" charset="0"/>
              </a:rPr>
              <a:t>Let </a:t>
            </a:r>
            <a:r>
              <a:rPr lang="en-US" sz="2400" b="1" dirty="0">
                <a:solidFill>
                  <a:srgbClr val="B13F9A"/>
                </a:solidFill>
                <a:latin typeface="Segoe Print" pitchFamily="2" charset="0"/>
              </a:rPr>
              <a:t>me truly know the blessedness </a:t>
            </a:r>
            <a:r>
              <a:rPr lang="en-US" sz="2400" b="1" dirty="0" smtClean="0">
                <a:solidFill>
                  <a:srgbClr val="B13F9A"/>
                </a:solidFill>
                <a:latin typeface="Segoe Print" pitchFamily="2" charset="0"/>
              </a:rPr>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that </a:t>
            </a:r>
            <a:r>
              <a:rPr lang="en-US" sz="2400" b="1" dirty="0">
                <a:solidFill>
                  <a:srgbClr val="B13F9A"/>
                </a:solidFill>
                <a:latin typeface="Segoe Print" pitchFamily="2" charset="0"/>
              </a:rPr>
              <a:t>dwells in abiding through </a:t>
            </a:r>
            <a:r>
              <a:rPr lang="en-US" sz="2400" b="1" dirty="0" smtClean="0">
                <a:solidFill>
                  <a:srgbClr val="B13F9A"/>
                </a:solidFill>
                <a:latin typeface="Segoe Print" pitchFamily="2" charset="0"/>
              </a:rPr>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unbroken </a:t>
            </a:r>
            <a:r>
              <a:rPr lang="en-US" sz="2400" b="1" dirty="0">
                <a:solidFill>
                  <a:srgbClr val="B13F9A"/>
                </a:solidFill>
                <a:latin typeface="Segoe Print" pitchFamily="2" charset="0"/>
              </a:rPr>
              <a:t>fellowship with You </a:t>
            </a:r>
            <a:r>
              <a:rPr lang="en-US" sz="2400" b="1" dirty="0" smtClean="0">
                <a:solidFill>
                  <a:srgbClr val="B13F9A"/>
                </a:solidFill>
                <a:latin typeface="Segoe Print" pitchFamily="2" charset="0"/>
              </a:rPr>
              <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until </a:t>
            </a:r>
            <a:r>
              <a:rPr lang="en-US" sz="2400" b="1" dirty="0">
                <a:solidFill>
                  <a:srgbClr val="B13F9A"/>
                </a:solidFill>
                <a:latin typeface="Segoe Print" pitchFamily="2" charset="0"/>
              </a:rPr>
              <a:t>that Wedding Day </a:t>
            </a:r>
            <a:r>
              <a:rPr lang="en-US" sz="2400" b="1" dirty="0" smtClean="0">
                <a:solidFill>
                  <a:srgbClr val="B13F9A"/>
                </a:solidFill>
                <a:latin typeface="Segoe Print" pitchFamily="2" charset="0"/>
              </a:rPr>
              <a:t>of all</a:t>
            </a:r>
            <a:br>
              <a:rPr lang="en-US" sz="2400" b="1" dirty="0" smtClean="0">
                <a:solidFill>
                  <a:srgbClr val="B13F9A"/>
                </a:solidFill>
                <a:latin typeface="Segoe Print" pitchFamily="2" charset="0"/>
              </a:rPr>
            </a:br>
            <a:r>
              <a:rPr lang="en-US" sz="2400" b="1" dirty="0" smtClean="0">
                <a:solidFill>
                  <a:srgbClr val="B13F9A"/>
                </a:solidFill>
                <a:latin typeface="Segoe Print" pitchFamily="2" charset="0"/>
              </a:rPr>
              <a:t>weddings in the universe!</a:t>
            </a:r>
            <a:endParaRPr lang="en-US" sz="2400" b="1" dirty="0">
              <a:solidFill>
                <a:srgbClr val="B13F9A"/>
              </a:solidFill>
              <a:latin typeface="Segoe Print" pitchFamily="2" charset="0"/>
            </a:endParaRPr>
          </a:p>
          <a:p>
            <a:pPr marL="82296" indent="0">
              <a:buNone/>
            </a:pPr>
            <a:endParaRPr lang="en-US" sz="1400" b="1" dirty="0" smtClean="0">
              <a:solidFill>
                <a:srgbClr val="993366"/>
              </a:solidFill>
            </a:endParaRPr>
          </a:p>
          <a:p>
            <a:pPr marL="82296" indent="0">
              <a:buNone/>
            </a:pPr>
            <a:endParaRPr lang="en-US" sz="1400" dirty="0">
              <a:solidFill>
                <a:srgbClr val="993366"/>
              </a:solidFill>
            </a:endParaRPr>
          </a:p>
          <a:p>
            <a:pPr marL="82296" indent="0">
              <a:buNone/>
            </a:pPr>
            <a:r>
              <a:rPr lang="en-US" sz="1400" dirty="0" smtClean="0">
                <a:solidFill>
                  <a:srgbClr val="7030A0"/>
                </a:solidFill>
              </a:rPr>
              <a:t>(</a:t>
            </a:r>
            <a:r>
              <a:rPr lang="en-US" sz="1400" dirty="0">
                <a:solidFill>
                  <a:srgbClr val="7030A0"/>
                </a:solidFill>
              </a:rPr>
              <a:t>Thoughts taken from May 1 reading </a:t>
            </a:r>
            <a:r>
              <a:rPr lang="en-US" sz="1400" dirty="0" smtClean="0">
                <a:solidFill>
                  <a:srgbClr val="7030A0"/>
                </a:solidFill>
              </a:rPr>
              <a:t>of</a:t>
            </a:r>
            <a:br>
              <a:rPr lang="en-US" sz="1400" dirty="0" smtClean="0">
                <a:solidFill>
                  <a:srgbClr val="7030A0"/>
                </a:solidFill>
              </a:rPr>
            </a:br>
            <a:r>
              <a:rPr lang="en-US" sz="1400" dirty="0" smtClean="0">
                <a:solidFill>
                  <a:srgbClr val="7030A0"/>
                </a:solidFill>
              </a:rPr>
              <a:t> </a:t>
            </a:r>
            <a:r>
              <a:rPr lang="en-US" sz="1400" i="1" dirty="0">
                <a:solidFill>
                  <a:srgbClr val="7030A0"/>
                </a:solidFill>
              </a:rPr>
              <a:t>Day by Day with the Best of </a:t>
            </a:r>
            <a:r>
              <a:rPr lang="en-US" sz="1400" i="1" dirty="0" smtClean="0">
                <a:solidFill>
                  <a:srgbClr val="7030A0"/>
                </a:solidFill>
              </a:rPr>
              <a:t>Spurgeon</a:t>
            </a:r>
            <a:br>
              <a:rPr lang="en-US" sz="1400" i="1" dirty="0" smtClean="0">
                <a:solidFill>
                  <a:srgbClr val="7030A0"/>
                </a:solidFill>
              </a:rPr>
            </a:br>
            <a:r>
              <a:rPr lang="en-US" sz="1400" i="1" dirty="0" smtClean="0">
                <a:solidFill>
                  <a:srgbClr val="7030A0"/>
                </a:solidFill>
              </a:rPr>
              <a:t> </a:t>
            </a:r>
            <a:r>
              <a:rPr lang="en-US" sz="1400" dirty="0">
                <a:solidFill>
                  <a:srgbClr val="7030A0"/>
                </a:solidFill>
              </a:rPr>
              <a:t>by Dolores </a:t>
            </a:r>
            <a:r>
              <a:rPr lang="en-US" sz="1400" dirty="0" err="1" smtClean="0">
                <a:solidFill>
                  <a:srgbClr val="7030A0"/>
                </a:solidFill>
              </a:rPr>
              <a:t>Coupland</a:t>
            </a:r>
            <a:r>
              <a:rPr lang="en-US" sz="1400" dirty="0" smtClean="0">
                <a:solidFill>
                  <a:srgbClr val="7030A0"/>
                </a:solidFill>
              </a:rPr>
              <a:t>, 2010)</a:t>
            </a:r>
            <a:endParaRPr lang="en-US" sz="1400" dirty="0">
              <a:solidFill>
                <a:srgbClr val="7030A0"/>
              </a:solidFill>
            </a:endParaRPr>
          </a:p>
          <a:p>
            <a:endParaRPr lang="en-US" dirty="0"/>
          </a:p>
        </p:txBody>
      </p:sp>
      <p:sp>
        <p:nvSpPr>
          <p:cNvPr id="5" name="Slide Number Placeholder 4"/>
          <p:cNvSpPr>
            <a:spLocks noGrp="1"/>
          </p:cNvSpPr>
          <p:nvPr>
            <p:ph type="sldNum" sz="quarter" idx="12"/>
          </p:nvPr>
        </p:nvSpPr>
        <p:spPr/>
        <p:txBody>
          <a:bodyPr/>
          <a:lstStyle/>
          <a:p>
            <a:fld id="{2BE6B4C8-6DDA-4719-BF51-32C23F81C6D0}" type="slidenum">
              <a:rPr lang="en-US" smtClean="0">
                <a:solidFill>
                  <a:schemeClr val="bg1"/>
                </a:solidFill>
              </a:rPr>
              <a:pPr/>
              <a:t>12</a:t>
            </a:fld>
            <a:endParaRPr lang="en-US" dirty="0">
              <a:solidFill>
                <a:schemeClr val="bg1"/>
              </a:solidFill>
            </a:endParaRPr>
          </a:p>
        </p:txBody>
      </p:sp>
      <p:pic>
        <p:nvPicPr>
          <p:cNvPr id="3074" name="Picture 2" descr="F:\Kelowna Workshop Nov 2016\Kelowna PPT art\___ of ___\wedding of weddings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286000"/>
            <a:ext cx="2733675" cy="3417094"/>
          </a:xfrm>
          <a:prstGeom prst="rect">
            <a:avLst/>
          </a:prstGeom>
          <a:noFill/>
          <a:ln w="57150">
            <a:solidFill>
              <a:srgbClr val="B13F9A"/>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0" y="5810250"/>
            <a:ext cx="2733674" cy="95410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smtClean="0">
                <a:solidFill>
                  <a:srgbClr val="B13F9A"/>
                </a:solidFill>
                <a:latin typeface="Segoe Print" pitchFamily="2" charset="0"/>
              </a:rPr>
              <a:t>Yes!  </a:t>
            </a:r>
            <a:br>
              <a:rPr lang="en-US" sz="2800" b="1" dirty="0" smtClean="0">
                <a:solidFill>
                  <a:srgbClr val="B13F9A"/>
                </a:solidFill>
                <a:latin typeface="Segoe Print" pitchFamily="2" charset="0"/>
              </a:rPr>
            </a:br>
            <a:r>
              <a:rPr lang="en-US" sz="2800" b="1" dirty="0" smtClean="0">
                <a:solidFill>
                  <a:srgbClr val="B13F9A"/>
                </a:solidFill>
                <a:latin typeface="Segoe Print" pitchFamily="2" charset="0"/>
              </a:rPr>
              <a:t>I Will Come!</a:t>
            </a:r>
            <a:endParaRPr lang="en-US" sz="2800" dirty="0"/>
          </a:p>
        </p:txBody>
      </p:sp>
    </p:spTree>
    <p:extLst>
      <p:ext uri="{BB962C8B-B14F-4D97-AF65-F5344CB8AC3E}">
        <p14:creationId xmlns:p14="http://schemas.microsoft.com/office/powerpoint/2010/main" val="6308705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1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1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1500"/>
                                        <p:tgtEl>
                                          <p:spTgt spid="4">
                                            <p:txEl>
                                              <p:pRg st="6" end="6"/>
                                            </p:txEl>
                                          </p:spTgt>
                                        </p:tgtEl>
                                      </p:cBhvr>
                                    </p:animEffect>
                                  </p:childTnLst>
                                </p:cTn>
                              </p:par>
                            </p:childTnLst>
                          </p:cTn>
                        </p:par>
                        <p:par>
                          <p:cTn id="18" fill="hold">
                            <p:stCondLst>
                              <p:cond delay="1500"/>
                            </p:stCondLst>
                            <p:childTnLst>
                              <p:par>
                                <p:cTn id="19" presetID="42" presetClass="entr" presetSubtype="0" fill="hold" nodeType="afterEffect">
                                  <p:stCondLst>
                                    <p:cond delay="300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Rae\Desktop\PPT bkgd's\pastels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03732"/>
            <a:ext cx="8153400" cy="5154268"/>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3075" name="Picture 3" descr="C:\Users\Rae\Desktop\Kelowna PPT art\Calenda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295" y="1989404"/>
            <a:ext cx="1591996" cy="159199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BE6B4C8-6DDA-4719-BF51-32C23F81C6D0}" type="slidenum">
              <a:rPr lang="en-US" smtClean="0"/>
              <a:pPr/>
              <a:t>13</a:t>
            </a:fld>
            <a:endParaRPr lang="en-US" dirty="0"/>
          </a:p>
        </p:txBody>
      </p:sp>
      <p:pic>
        <p:nvPicPr>
          <p:cNvPr id="3076" name="Picture 4" descr="C:\Users\Rae\Desktop\Kelowna PPT art\appointed times hea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3246437"/>
            <a:ext cx="4978142" cy="1981200"/>
          </a:xfrm>
          <a:prstGeom prst="rect">
            <a:avLst/>
          </a:prstGeom>
          <a:ln w="57150">
            <a:solidFill>
              <a:srgbClr val="3D0DC3"/>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42416" y="12192"/>
            <a:ext cx="8077200" cy="1666461"/>
          </a:xfrm>
          <a:blipFill dpi="0" rotWithShape="1">
            <a:blip r:embed="rId6" cstate="print">
              <a:extLst>
                <a:ext uri="{28A0092B-C50C-407E-A947-70E740481C1C}">
                  <a14:useLocalDpi xmlns:a14="http://schemas.microsoft.com/office/drawing/2010/main" val="0"/>
                </a:ext>
              </a:extLst>
            </a:blip>
            <a:srcRect/>
            <a:stretch>
              <a:fillRect/>
            </a:stretch>
          </a:blipFill>
          <a:ln w="57150">
            <a:solidFill>
              <a:srgbClr val="7030A0"/>
            </a:solidFill>
          </a:ln>
          <a:scene3d>
            <a:camera prst="orthographicFront"/>
            <a:lightRig rig="glow" dir="tl">
              <a:rot lat="0" lon="0" rev="5400000"/>
            </a:lightRig>
          </a:scene3d>
          <a:sp3d>
            <a:bevelT/>
          </a:sp3d>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solidFill>
                  <a:srgbClr val="7030A0"/>
                </a:solidFill>
                <a:effectLst>
                  <a:outerShdw blurRad="50800" dist="39000" dir="5460000" algn="tl">
                    <a:srgbClr val="000000">
                      <a:alpha val="38000"/>
                    </a:srgbClr>
                  </a:outerShdw>
                </a:effectLst>
              </a:rPr>
              <a:t>How</a:t>
            </a:r>
            <a:r>
              <a:rPr lang="en-US" dirty="0" smtClean="0">
                <a:solidFill>
                  <a:srgbClr val="A568D2"/>
                </a:solidFill>
                <a:effectLst>
                  <a:outerShdw blurRad="50800" dist="39000" dir="5460000" algn="tl">
                    <a:srgbClr val="000000">
                      <a:alpha val="38000"/>
                    </a:srgbClr>
                  </a:outerShdw>
                </a:effectLst>
              </a:rPr>
              <a:t> </a:t>
            </a:r>
            <a:r>
              <a:rPr lang="en-US" dirty="0" smtClean="0">
                <a:solidFill>
                  <a:srgbClr val="7030A0"/>
                </a:solidFill>
                <a:effectLst>
                  <a:outerShdw blurRad="50800" dist="39000" dir="5460000" algn="tl">
                    <a:srgbClr val="000000">
                      <a:alpha val="38000"/>
                    </a:srgbClr>
                  </a:outerShdw>
                </a:effectLst>
              </a:rPr>
              <a:t>Does She Save the DATE for this </a:t>
            </a:r>
            <a:r>
              <a:rPr lang="en-US" sz="4800" dirty="0" smtClean="0">
                <a:solidFill>
                  <a:srgbClr val="7030A0"/>
                </a:solidFill>
                <a:effectLst>
                  <a:outerShdw blurRad="50800" dist="39000" dir="5460000" algn="tl">
                    <a:srgbClr val="000000">
                      <a:alpha val="38000"/>
                    </a:srgbClr>
                  </a:outerShdw>
                </a:effectLst>
                <a:latin typeface="Edwardian Script ITC" pitchFamily="66" charset="0"/>
              </a:rPr>
              <a:t>Wedding of Weddings?</a:t>
            </a:r>
            <a:br>
              <a:rPr lang="en-US" sz="4800" dirty="0" smtClean="0">
                <a:solidFill>
                  <a:srgbClr val="7030A0"/>
                </a:solidFill>
                <a:effectLst>
                  <a:outerShdw blurRad="50800" dist="39000" dir="5460000" algn="tl">
                    <a:srgbClr val="000000">
                      <a:alpha val="38000"/>
                    </a:srgbClr>
                  </a:outerShdw>
                </a:effectLst>
                <a:latin typeface="Edwardian Script ITC" pitchFamily="66" charset="0"/>
              </a:rPr>
            </a:br>
            <a:endParaRPr lang="en-US" sz="1600" dirty="0">
              <a:solidFill>
                <a:srgbClr val="7030A0"/>
              </a:solidFill>
              <a:effectLst>
                <a:outerShdw blurRad="50800" dist="39000" dir="5460000" algn="tl">
                  <a:srgbClr val="000000">
                    <a:alpha val="38000"/>
                  </a:srgbClr>
                </a:outerShdw>
              </a:effectLst>
              <a:latin typeface="Edwardian Script ITC" pitchFamily="66" charset="0"/>
            </a:endParaRPr>
          </a:p>
        </p:txBody>
      </p:sp>
      <p:sp>
        <p:nvSpPr>
          <p:cNvPr id="11" name="Content Placeholder 9"/>
          <p:cNvSpPr txBox="1">
            <a:spLocks/>
          </p:cNvSpPr>
          <p:nvPr/>
        </p:nvSpPr>
        <p:spPr>
          <a:xfrm>
            <a:off x="4021390" y="2131058"/>
            <a:ext cx="4565521" cy="838200"/>
          </a:xfrm>
          <a:prstGeom prst="rect">
            <a:avLst/>
          </a:prstGeom>
          <a:solidFill>
            <a:schemeClr val="accent3">
              <a:lumMod val="20000"/>
              <a:lumOff val="80000"/>
            </a:schemeClr>
          </a:solidFill>
          <a:ln w="38100">
            <a:solidFill>
              <a:srgbClr val="002060"/>
            </a:solidFill>
          </a:ln>
          <a:scene3d>
            <a:camera prst="orthographicFront"/>
            <a:lightRig rig="threePt" dir="t"/>
          </a:scene3d>
          <a:sp3d>
            <a:bevelT w="114300" prst="artDeco"/>
          </a:sp3d>
        </p:spPr>
        <p:txBody>
          <a:bodyPr>
            <a:normAutofit fontScale="775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b="1" dirty="0" smtClean="0">
                <a:solidFill>
                  <a:schemeClr val="accent3">
                    <a:lumMod val="60000"/>
                    <a:lumOff val="40000"/>
                  </a:schemeClr>
                </a:solidFill>
              </a:rPr>
              <a:t>The Bride needs to understand how to calculate the … </a:t>
            </a:r>
            <a:endParaRPr lang="en-US" dirty="0"/>
          </a:p>
        </p:txBody>
      </p:sp>
      <p:sp>
        <p:nvSpPr>
          <p:cNvPr id="12" name="Content Placeholder 9"/>
          <p:cNvSpPr txBox="1">
            <a:spLocks/>
          </p:cNvSpPr>
          <p:nvPr/>
        </p:nvSpPr>
        <p:spPr>
          <a:xfrm>
            <a:off x="4683498" y="5514179"/>
            <a:ext cx="3393702" cy="838200"/>
          </a:xfrm>
          <a:prstGeom prst="rect">
            <a:avLst/>
          </a:prstGeom>
          <a:solidFill>
            <a:schemeClr val="accent3">
              <a:lumMod val="20000"/>
              <a:lumOff val="80000"/>
            </a:schemeClr>
          </a:solidFill>
          <a:ln w="38100">
            <a:solidFill>
              <a:srgbClr val="002060"/>
            </a:solidFill>
          </a:ln>
          <a:scene3d>
            <a:camera prst="orthographicFront"/>
            <a:lightRig rig="threePt" dir="t"/>
          </a:scene3d>
          <a:sp3d>
            <a:bevelT w="114300" prst="artDeco"/>
          </a:sp3d>
        </p:spPr>
        <p:txBody>
          <a:bodyPr>
            <a:normAutofit fontScale="850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b="1" dirty="0" smtClean="0">
                <a:solidFill>
                  <a:schemeClr val="accent3">
                    <a:lumMod val="60000"/>
                    <a:lumOff val="40000"/>
                  </a:schemeClr>
                </a:solidFill>
              </a:rPr>
              <a:t>… on her Beloved’s </a:t>
            </a:r>
            <a:br>
              <a:rPr lang="en-US" b="1" dirty="0" smtClean="0">
                <a:solidFill>
                  <a:schemeClr val="accent3">
                    <a:lumMod val="60000"/>
                    <a:lumOff val="40000"/>
                  </a:schemeClr>
                </a:solidFill>
              </a:rPr>
            </a:br>
            <a:r>
              <a:rPr lang="en-US" b="1" dirty="0" smtClean="0">
                <a:solidFill>
                  <a:schemeClr val="accent3">
                    <a:lumMod val="60000"/>
                    <a:lumOff val="40000"/>
                  </a:schemeClr>
                </a:solidFill>
              </a:rPr>
              <a:t>Covenant Calendar.</a:t>
            </a:r>
            <a:endParaRPr lang="en-US" dirty="0"/>
          </a:p>
        </p:txBody>
      </p:sp>
      <p:pic>
        <p:nvPicPr>
          <p:cNvPr id="1027" name="Picture 3" descr="F:\Kelowna Workshop Nov 2016\Kelowna PPT art\___ of ___\wedding of weddings 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3733800"/>
            <a:ext cx="2247900" cy="28194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0261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250"/>
                                        <p:tgtEl>
                                          <p:spTgt spid="11"/>
                                        </p:tgtEl>
                                      </p:cBhvr>
                                    </p:animEffect>
                                  </p:childTnLst>
                                </p:cTn>
                              </p:par>
                            </p:childTnLst>
                          </p:cTn>
                        </p:par>
                        <p:par>
                          <p:cTn id="8" fill="hold">
                            <p:stCondLst>
                              <p:cond delay="1250"/>
                            </p:stCondLst>
                            <p:childTnLst>
                              <p:par>
                                <p:cTn id="9" presetID="22" presetClass="entr" presetSubtype="1" fill="hold" nodeType="afterEffect">
                                  <p:stCondLst>
                                    <p:cond delay="1000"/>
                                  </p:stCondLst>
                                  <p:childTnLst>
                                    <p:set>
                                      <p:cBhvr>
                                        <p:cTn id="10" dur="1" fill="hold">
                                          <p:stCondLst>
                                            <p:cond delay="0"/>
                                          </p:stCondLst>
                                        </p:cTn>
                                        <p:tgtEl>
                                          <p:spTgt spid="3076"/>
                                        </p:tgtEl>
                                        <p:attrNameLst>
                                          <p:attrName>style.visibility</p:attrName>
                                        </p:attrNameLst>
                                      </p:cBhvr>
                                      <p:to>
                                        <p:strVal val="visible"/>
                                      </p:to>
                                    </p:set>
                                    <p:animEffect transition="in" filter="wipe(up)">
                                      <p:cBhvr>
                                        <p:cTn id="11" dur="2000"/>
                                        <p:tgtEl>
                                          <p:spTgt spid="3076"/>
                                        </p:tgtEl>
                                      </p:cBhvr>
                                    </p:animEffect>
                                  </p:childTnLst>
                                </p:cTn>
                              </p:par>
                            </p:childTnLst>
                          </p:cTn>
                        </p:par>
                        <p:par>
                          <p:cTn id="12" fill="hold">
                            <p:stCondLst>
                              <p:cond delay="4250"/>
                            </p:stCondLst>
                            <p:childTnLst>
                              <p:par>
                                <p:cTn id="13" presetID="22" presetClass="entr" presetSubtype="1"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alpha val="29000"/>
          </a:srgbClr>
        </a:solidFill>
        <a:effectLst/>
      </p:bgPr>
    </p:bg>
    <p:spTree>
      <p:nvGrpSpPr>
        <p:cNvPr id="1" name=""/>
        <p:cNvGrpSpPr/>
        <p:nvPr/>
      </p:nvGrpSpPr>
      <p:grpSpPr>
        <a:xfrm>
          <a:off x="0" y="0"/>
          <a:ext cx="0" cy="0"/>
          <a:chOff x="0" y="0"/>
          <a:chExt cx="0" cy="0"/>
        </a:xfrm>
      </p:grpSpPr>
      <p:pic>
        <p:nvPicPr>
          <p:cNvPr id="3079" name="Picture 7" descr="C:\Users\Rae\Desktop\PPT bkgd's\pastels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03732"/>
            <a:ext cx="8153400" cy="5154268"/>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3075" name="Picture 3" descr="C:\Users\Rae\Desktop\Kelowna PPT art\Calenda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325" y="1858962"/>
            <a:ext cx="2378075" cy="23780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BE6B4C8-6DDA-4719-BF51-32C23F81C6D0}" type="slidenum">
              <a:rPr lang="en-US" smtClean="0"/>
              <a:pPr/>
              <a:t>14</a:t>
            </a:fld>
            <a:endParaRPr lang="en-US" dirty="0"/>
          </a:p>
        </p:txBody>
      </p:sp>
      <p:sp>
        <p:nvSpPr>
          <p:cNvPr id="2" name="Title 1"/>
          <p:cNvSpPr>
            <a:spLocks noGrp="1"/>
          </p:cNvSpPr>
          <p:nvPr>
            <p:ph type="ctrTitle"/>
          </p:nvPr>
        </p:nvSpPr>
        <p:spPr>
          <a:xfrm>
            <a:off x="1042416" y="12192"/>
            <a:ext cx="8077200" cy="1666461"/>
          </a:xfrm>
          <a:blipFill dpi="0" rotWithShape="1">
            <a:blip r:embed="rId5" cstate="print">
              <a:extLst>
                <a:ext uri="{28A0092B-C50C-407E-A947-70E740481C1C}">
                  <a14:useLocalDpi xmlns:a14="http://schemas.microsoft.com/office/drawing/2010/main" val="0"/>
                </a:ext>
              </a:extLst>
            </a:blip>
            <a:srcRect/>
            <a:stretch>
              <a:fillRect/>
            </a:stretch>
          </a:blipFill>
          <a:ln w="57150">
            <a:solidFill>
              <a:srgbClr val="7030A0"/>
            </a:solidFill>
          </a:ln>
          <a:scene3d>
            <a:camera prst="orthographicFront"/>
            <a:lightRig rig="glow" dir="tl">
              <a:rot lat="0" lon="0" rev="5400000"/>
            </a:lightRig>
          </a:scene3d>
          <a:sp3d>
            <a:bevelT/>
          </a:sp3d>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solidFill>
                  <a:srgbClr val="7030A0"/>
                </a:solidFill>
                <a:effectLst>
                  <a:outerShdw blurRad="50800" dist="39000" dir="5460000" algn="tl">
                    <a:srgbClr val="000000">
                      <a:alpha val="38000"/>
                    </a:srgbClr>
                  </a:outerShdw>
                </a:effectLst>
              </a:rPr>
              <a:t>That’s Why This Study </a:t>
            </a:r>
            <a:br>
              <a:rPr lang="en-US" dirty="0" smtClean="0">
                <a:solidFill>
                  <a:srgbClr val="7030A0"/>
                </a:solidFill>
                <a:effectLst>
                  <a:outerShdw blurRad="50800" dist="39000" dir="5460000" algn="tl">
                    <a:srgbClr val="000000">
                      <a:alpha val="38000"/>
                    </a:srgbClr>
                  </a:outerShdw>
                </a:effectLst>
              </a:rPr>
            </a:br>
            <a:r>
              <a:rPr lang="en-US" dirty="0" smtClean="0">
                <a:solidFill>
                  <a:srgbClr val="7030A0"/>
                </a:solidFill>
                <a:effectLst>
                  <a:outerShdw blurRad="50800" dist="39000" dir="5460000" algn="tl">
                    <a:srgbClr val="000000">
                      <a:alpha val="38000"/>
                    </a:srgbClr>
                  </a:outerShdw>
                </a:effectLst>
              </a:rPr>
              <a:t>Will Be Called:</a:t>
            </a:r>
            <a:br>
              <a:rPr lang="en-US" dirty="0" smtClean="0">
                <a:solidFill>
                  <a:srgbClr val="7030A0"/>
                </a:solidFill>
                <a:effectLst>
                  <a:outerShdw blurRad="50800" dist="39000" dir="5460000" algn="tl">
                    <a:srgbClr val="000000">
                      <a:alpha val="38000"/>
                    </a:srgbClr>
                  </a:outerShdw>
                </a:effectLst>
              </a:rPr>
            </a:br>
            <a:endParaRPr lang="en-US" sz="1200" dirty="0">
              <a:solidFill>
                <a:srgbClr val="7030A0"/>
              </a:solidFill>
              <a:effectLst>
                <a:outerShdw blurRad="50800" dist="39000" dir="5460000" algn="tl">
                  <a:srgbClr val="000000">
                    <a:alpha val="38000"/>
                  </a:srgbClr>
                </a:outerShdw>
              </a:effectLst>
            </a:endParaRPr>
          </a:p>
        </p:txBody>
      </p:sp>
      <p:sp>
        <p:nvSpPr>
          <p:cNvPr id="11" name="Content Placeholder 9"/>
          <p:cNvSpPr txBox="1">
            <a:spLocks/>
          </p:cNvSpPr>
          <p:nvPr/>
        </p:nvSpPr>
        <p:spPr>
          <a:xfrm>
            <a:off x="3733800" y="2286000"/>
            <a:ext cx="5029200" cy="3657600"/>
          </a:xfrm>
          <a:prstGeom prst="rect">
            <a:avLst/>
          </a:prstGeom>
          <a:blipFill>
            <a:blip r:embed="rId6" cstate="print"/>
            <a:stretch>
              <a:fillRect/>
            </a:stretch>
          </a:blipFill>
          <a:ln w="38100">
            <a:solidFill>
              <a:srgbClr val="002060"/>
            </a:solidFill>
          </a:ln>
          <a:scene3d>
            <a:camera prst="orthographicFront"/>
            <a:lightRig rig="threePt" dir="t"/>
          </a:scene3d>
          <a:sp3d>
            <a:bevelT w="114300" prst="artDeco"/>
          </a:sp3d>
        </p:spPr>
        <p:txBody>
          <a:bodyPr>
            <a:normAutofit/>
            <a:scene3d>
              <a:camera prst="orthographicFront"/>
              <a:lightRig rig="balanced" dir="t">
                <a:rot lat="0" lon="0" rev="2100000"/>
              </a:lightRig>
            </a:scene3d>
            <a:sp3d extrusionH="57150" prstMaterial="metal">
              <a:bevelT w="38100" h="25400"/>
              <a:contourClr>
                <a:schemeClr val="bg2"/>
              </a:contourClr>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ln w="50800"/>
              <a:solidFill>
                <a:schemeClr val="bg1">
                  <a:shade val="50000"/>
                </a:schemeClr>
              </a:solidFill>
            </a:endParaRPr>
          </a:p>
          <a:p>
            <a:pPr marL="82296" indent="0" algn="ctr">
              <a:buFont typeface="Wingdings 2"/>
              <a:buNone/>
            </a:pPr>
            <a:r>
              <a:rPr lang="en-US" sz="7200" b="1" dirty="0" smtClean="0">
                <a:ln w="50800"/>
                <a:solidFill>
                  <a:schemeClr val="bg1">
                    <a:shade val="50000"/>
                  </a:schemeClr>
                </a:solidFill>
                <a:latin typeface="Edwardian Script ITC" pitchFamily="66" charset="0"/>
              </a:rPr>
              <a:t>The Calendar </a:t>
            </a:r>
            <a:br>
              <a:rPr lang="en-US" sz="7200" b="1" dirty="0" smtClean="0">
                <a:ln w="50800"/>
                <a:solidFill>
                  <a:schemeClr val="bg1">
                    <a:shade val="50000"/>
                  </a:schemeClr>
                </a:solidFill>
                <a:latin typeface="Edwardian Script ITC" pitchFamily="66" charset="0"/>
              </a:rPr>
            </a:br>
            <a:r>
              <a:rPr lang="en-US" sz="7200" b="1" dirty="0" smtClean="0">
                <a:ln w="50800"/>
                <a:solidFill>
                  <a:schemeClr val="bg1">
                    <a:shade val="50000"/>
                  </a:schemeClr>
                </a:solidFill>
                <a:latin typeface="Edwardian Script ITC" pitchFamily="66" charset="0"/>
              </a:rPr>
              <a:t>of  </a:t>
            </a:r>
            <a:br>
              <a:rPr lang="en-US" sz="7200" b="1" dirty="0" smtClean="0">
                <a:ln w="50800"/>
                <a:solidFill>
                  <a:schemeClr val="bg1">
                    <a:shade val="50000"/>
                  </a:schemeClr>
                </a:solidFill>
                <a:latin typeface="Edwardian Script ITC" pitchFamily="66" charset="0"/>
              </a:rPr>
            </a:br>
            <a:r>
              <a:rPr lang="en-US" sz="7200" b="1" dirty="0" smtClean="0">
                <a:ln w="50800"/>
                <a:solidFill>
                  <a:schemeClr val="bg1">
                    <a:shade val="50000"/>
                  </a:schemeClr>
                </a:solidFill>
                <a:latin typeface="Edwardian Script ITC" pitchFamily="66" charset="0"/>
              </a:rPr>
              <a:t>All Calendars!</a:t>
            </a:r>
            <a:endParaRPr lang="en-US" sz="6000" b="1" dirty="0">
              <a:ln w="50800"/>
              <a:solidFill>
                <a:schemeClr val="bg1">
                  <a:shade val="50000"/>
                </a:schemeClr>
              </a:solidFill>
              <a:latin typeface="Edwardian Script ITC" pitchFamily="66" charset="0"/>
            </a:endParaRPr>
          </a:p>
        </p:txBody>
      </p:sp>
    </p:spTree>
    <p:extLst>
      <p:ext uri="{BB962C8B-B14F-4D97-AF65-F5344CB8AC3E}">
        <p14:creationId xmlns:p14="http://schemas.microsoft.com/office/powerpoint/2010/main" val="55756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e\Desktop\Kelowna PPT art\looking glass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6510"/>
            <a:ext cx="8148022" cy="688467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BE6B4C8-6DDA-4719-BF51-32C23F81C6D0}" type="slidenum">
              <a:rPr lang="en-US" smtClean="0"/>
              <a:pPr/>
              <a:t>15</a:t>
            </a:fld>
            <a:endParaRPr lang="en-US" dirty="0"/>
          </a:p>
        </p:txBody>
      </p:sp>
      <p:pic>
        <p:nvPicPr>
          <p:cNvPr id="5" name="Picture 6" descr="C:\Users\Rae\Desktop\Kelowna PPT art\covenant of bloo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760" y="4624546"/>
            <a:ext cx="3952240" cy="2243614"/>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15571" y="-16510"/>
            <a:ext cx="749808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pc="0" dirty="0" smtClean="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Taking a Very Brief Look</a:t>
            </a:r>
            <a:endParaRPr lang="en-US" spc="0" dirty="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descr="C:\Users\Rae\Desktop\MOSES BAN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5304543"/>
            <a:ext cx="3632200" cy="1037343"/>
          </a:xfrm>
          <a:prstGeom prst="rect">
            <a:avLst/>
          </a:prstGeom>
          <a:noFill/>
          <a:ln w="76200">
            <a:solidFill>
              <a:schemeClr val="accent2"/>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4724400"/>
            <a:ext cx="3581400" cy="20621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At</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a:p>
            <a:pPr algn="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Calendar of</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Tree>
    <p:extLst>
      <p:ext uri="{BB962C8B-B14F-4D97-AF65-F5344CB8AC3E}">
        <p14:creationId xmlns:p14="http://schemas.microsoft.com/office/powerpoint/2010/main" val="3859992579"/>
      </p:ext>
    </p:extLst>
  </p:cSld>
  <p:clrMapOvr>
    <a:masterClrMapping/>
  </p:clrMapOvr>
  <mc:AlternateContent xmlns:mc="http://schemas.openxmlformats.org/markup-compatibility/2006" xmlns:p14="http://schemas.microsoft.com/office/powerpoint/2010/main">
    <mc:Choice Requires="p14">
      <p:transition spd="med" p14:dur="65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dirty="0" smtClean="0">
                <a:ln w="11430"/>
                <a:solidFill>
                  <a:srgbClr val="0070C0"/>
                </a:solidFill>
                <a:effectLst>
                  <a:outerShdw blurRad="80000" dist="40000" dir="5040000" algn="tl">
                    <a:srgbClr val="000000">
                      <a:alpha val="30000"/>
                    </a:srgbClr>
                  </a:outerShdw>
                </a:effectLst>
              </a:rPr>
              <a:t>As a Little Child – Hear &amp; Obey</a:t>
            </a:r>
            <a:endParaRPr lang="en-US" dirty="0">
              <a:ln w="11430"/>
              <a:solidFill>
                <a:srgbClr val="0070C0"/>
              </a:solidFill>
              <a:effectLst>
                <a:outerShdw blurRad="80000" dist="40000" dir="5040000" algn="tl">
                  <a:srgbClr val="000000">
                    <a:alpha val="30000"/>
                  </a:srgbClr>
                </a:outerShdw>
              </a:effectLst>
            </a:endParaRPr>
          </a:p>
        </p:txBody>
      </p:sp>
      <p:sp>
        <p:nvSpPr>
          <p:cNvPr id="4" name="Slide Number Placeholder 3"/>
          <p:cNvSpPr>
            <a:spLocks noGrp="1"/>
          </p:cNvSpPr>
          <p:nvPr>
            <p:ph type="sldNum" sz="quarter" idx="12"/>
          </p:nvPr>
        </p:nvSpPr>
        <p:spPr/>
        <p:txBody>
          <a:bodyPr/>
          <a:lstStyle/>
          <a:p>
            <a:fld id="{2BE6B4C8-6DDA-4719-BF51-32C23F81C6D0}" type="slidenum">
              <a:rPr lang="en-US" smtClean="0"/>
              <a:pPr/>
              <a:t>16</a:t>
            </a:fld>
            <a:endParaRPr lang="en-US" dirty="0"/>
          </a:p>
        </p:txBody>
      </p:sp>
      <p:sp>
        <p:nvSpPr>
          <p:cNvPr id="5" name="TextBox 4"/>
          <p:cNvSpPr txBox="1"/>
          <p:nvPr/>
        </p:nvSpPr>
        <p:spPr>
          <a:xfrm>
            <a:off x="6096000" y="4953000"/>
            <a:ext cx="1905000" cy="584775"/>
          </a:xfrm>
          <a:prstGeom prst="rect">
            <a:avLst/>
          </a:prstGeom>
          <a:solidFill>
            <a:schemeClr val="bg1"/>
          </a:solidFill>
          <a:ln>
            <a:solidFill>
              <a:schemeClr val="bg1"/>
            </a:solidFill>
          </a:ln>
        </p:spPr>
        <p:txBody>
          <a:bodyPr wrap="square" rtlCol="0">
            <a:spAutoFit/>
          </a:bodyPr>
          <a:lstStyle/>
          <a:p>
            <a:endParaRPr lang="en-US" sz="3200" dirty="0"/>
          </a:p>
        </p:txBody>
      </p:sp>
      <p:pic>
        <p:nvPicPr>
          <p:cNvPr id="10243" name="Picture 3" descr="C:\Users\Rae\Desktop\Kelowna PPT art\Yahuahs-name-english.png"/>
          <p:cNvPicPr>
            <a:picLocks noChangeAspect="1" noChangeArrowheads="1"/>
          </p:cNvPicPr>
          <p:nvPr/>
        </p:nvPicPr>
        <p:blipFill>
          <a:blip r:embed="rId3" cstate="print">
            <a:duotone>
              <a:prstClr val="black"/>
              <a:srgbClr val="3D0DC3">
                <a:tint val="45000"/>
                <a:satMod val="400000"/>
              </a:srgbClr>
            </a:duotone>
            <a:extLst>
              <a:ext uri="{28A0092B-C50C-407E-A947-70E740481C1C}">
                <a14:useLocalDpi xmlns:a14="http://schemas.microsoft.com/office/drawing/2010/main" val="0"/>
              </a:ext>
            </a:extLst>
          </a:blip>
          <a:srcRect/>
          <a:stretch>
            <a:fillRect/>
          </a:stretch>
        </p:blipFill>
        <p:spPr bwMode="auto">
          <a:xfrm>
            <a:off x="5715000" y="3733800"/>
            <a:ext cx="2543175" cy="72334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Rae\Desktop\Kelowna PPT art\hear and do as a child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920" y="1447800"/>
            <a:ext cx="4724400" cy="3327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19199" y="4947920"/>
            <a:ext cx="7176135" cy="1681480"/>
          </a:xfrm>
        </p:spPr>
        <p:txBody>
          <a:bodyPr>
            <a:normAutofit fontScale="92500" lnSpcReduction="20000"/>
            <a:scene3d>
              <a:camera prst="orthographicFront"/>
              <a:lightRig rig="threePt" dir="t"/>
            </a:scene3d>
            <a:sp3d extrusionH="57150">
              <a:bevelT w="38100" h="38100" prst="angle"/>
            </a:sp3d>
          </a:bodyPr>
          <a:lstStyle/>
          <a:p>
            <a:pPr marL="82296" indent="0" algn="ctr">
              <a:buNone/>
            </a:pPr>
            <a:r>
              <a:rPr lang="en-US" b="1" dirty="0">
                <a:ln w="1905"/>
                <a:solidFill>
                  <a:srgbClr val="00B0F0"/>
                </a:solidFill>
                <a:effectLst>
                  <a:innerShdw blurRad="69850" dist="43180" dir="5400000">
                    <a:srgbClr val="000000">
                      <a:alpha val="65000"/>
                    </a:srgbClr>
                  </a:innerShdw>
                </a:effectLst>
                <a:latin typeface="Arial Rounded MT Bold" pitchFamily="34" charset="0"/>
              </a:rPr>
              <a:t>Matt </a:t>
            </a:r>
            <a:r>
              <a:rPr lang="en-US" b="1" dirty="0" smtClean="0">
                <a:ln w="1905"/>
                <a:solidFill>
                  <a:srgbClr val="00B0F0"/>
                </a:solidFill>
                <a:effectLst>
                  <a:innerShdw blurRad="69850" dist="43180" dir="5400000">
                    <a:srgbClr val="000000">
                      <a:alpha val="65000"/>
                    </a:srgbClr>
                  </a:innerShdw>
                </a:effectLst>
                <a:latin typeface="Arial Rounded MT Bold" pitchFamily="34" charset="0"/>
              </a:rPr>
              <a:t>18:4  </a:t>
            </a:r>
            <a:br>
              <a:rPr lang="en-US" b="1" dirty="0" smtClean="0">
                <a:ln w="1905"/>
                <a:solidFill>
                  <a:srgbClr val="00B0F0"/>
                </a:solidFill>
                <a:effectLst>
                  <a:innerShdw blurRad="69850" dist="43180" dir="5400000">
                    <a:srgbClr val="000000">
                      <a:alpha val="65000"/>
                    </a:srgbClr>
                  </a:innerShdw>
                </a:effectLst>
                <a:latin typeface="Arial Rounded MT Bold" pitchFamily="34" charset="0"/>
              </a:rPr>
            </a:br>
            <a:r>
              <a:rPr lang="en-US" dirty="0" smtClean="0">
                <a:solidFill>
                  <a:schemeClr val="accent2">
                    <a:lumMod val="60000"/>
                    <a:lumOff val="40000"/>
                  </a:schemeClr>
                </a:solidFill>
                <a:latin typeface="Arial Rounded MT Bold" pitchFamily="34" charset="0"/>
              </a:rPr>
              <a:t>Whosoever </a:t>
            </a:r>
            <a:r>
              <a:rPr lang="en-US" dirty="0">
                <a:solidFill>
                  <a:schemeClr val="accent2">
                    <a:lumMod val="60000"/>
                    <a:lumOff val="40000"/>
                  </a:schemeClr>
                </a:solidFill>
                <a:latin typeface="Arial Rounded MT Bold" pitchFamily="34" charset="0"/>
              </a:rPr>
              <a:t>therefore shall humble himself as this little child, </a:t>
            </a:r>
            <a:r>
              <a:rPr lang="en-US" dirty="0" smtClean="0">
                <a:solidFill>
                  <a:schemeClr val="accent2">
                    <a:lumMod val="60000"/>
                    <a:lumOff val="40000"/>
                  </a:schemeClr>
                </a:solidFill>
                <a:latin typeface="Arial Rounded MT Bold" pitchFamily="34" charset="0"/>
              </a:rPr>
              <a:t>the </a:t>
            </a:r>
            <a:r>
              <a:rPr lang="en-US" dirty="0">
                <a:solidFill>
                  <a:schemeClr val="accent2">
                    <a:lumMod val="60000"/>
                    <a:lumOff val="40000"/>
                  </a:schemeClr>
                </a:solidFill>
                <a:latin typeface="Arial Rounded MT Bold" pitchFamily="34" charset="0"/>
              </a:rPr>
              <a:t>same is greatest in the kingdom of heaven</a:t>
            </a:r>
            <a:r>
              <a:rPr lang="en-US" dirty="0" smtClean="0">
                <a:solidFill>
                  <a:schemeClr val="accent2">
                    <a:lumMod val="60000"/>
                    <a:lumOff val="40000"/>
                  </a:schemeClr>
                </a:solidFill>
                <a:latin typeface="Arial Rounded MT Bold" pitchFamily="34" charset="0"/>
              </a:rPr>
              <a:t>.</a:t>
            </a:r>
            <a:endParaRPr lang="en-US" dirty="0">
              <a:solidFill>
                <a:schemeClr val="accent2">
                  <a:lumMod val="60000"/>
                  <a:lumOff val="40000"/>
                </a:schemeClr>
              </a:solidFill>
              <a:latin typeface="Arial Rounded MT Bold" pitchFamily="34" charset="0"/>
            </a:endParaRPr>
          </a:p>
        </p:txBody>
      </p:sp>
      <p:sp>
        <p:nvSpPr>
          <p:cNvPr id="10" name="Content Placeholder 2"/>
          <p:cNvSpPr txBox="1">
            <a:spLocks/>
          </p:cNvSpPr>
          <p:nvPr/>
        </p:nvSpPr>
        <p:spPr>
          <a:xfrm>
            <a:off x="4953000" y="1600200"/>
            <a:ext cx="3828288" cy="3175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endParaRPr lang="en-US" dirty="0"/>
          </a:p>
        </p:txBody>
      </p:sp>
      <p:sp>
        <p:nvSpPr>
          <p:cNvPr id="11" name="Content Placeholder 2"/>
          <p:cNvSpPr txBox="1">
            <a:spLocks/>
          </p:cNvSpPr>
          <p:nvPr/>
        </p:nvSpPr>
        <p:spPr>
          <a:xfrm>
            <a:off x="4800600" y="1447800"/>
            <a:ext cx="4162044" cy="2514600"/>
          </a:xfrm>
          <a:prstGeom prst="rect">
            <a:avLst/>
          </a:prstGeom>
        </p:spPr>
        <p:txBody>
          <a:bodyPr>
            <a:normAutofit/>
            <a:scene3d>
              <a:camera prst="orthographicFront"/>
              <a:lightRig rig="threePt" dir="t"/>
            </a:scene3d>
            <a:sp3d extrusionH="57150">
              <a:bevelT w="38100" h="38100"/>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endParaRPr lang="en-US" dirty="0"/>
          </a:p>
          <a:p>
            <a:pPr marL="82296" indent="0">
              <a:buFont typeface="Wingdings 2"/>
              <a:buNone/>
            </a:pPr>
            <a:r>
              <a:rPr lang="en-US" dirty="0" smtClean="0">
                <a:solidFill>
                  <a:schemeClr val="accent2">
                    <a:lumMod val="60000"/>
                    <a:lumOff val="40000"/>
                  </a:schemeClr>
                </a:solidFill>
                <a:latin typeface="Arial Rounded MT Bold" pitchFamily="34" charset="0"/>
              </a:rPr>
              <a:t>Hear the Torah</a:t>
            </a:r>
          </a:p>
          <a:p>
            <a:pPr marL="82296" indent="0">
              <a:buFont typeface="Wingdings 2"/>
              <a:buNone/>
            </a:pPr>
            <a:r>
              <a:rPr lang="en-US" dirty="0" smtClean="0">
                <a:solidFill>
                  <a:schemeClr val="accent2">
                    <a:lumMod val="60000"/>
                    <a:lumOff val="40000"/>
                  </a:schemeClr>
                </a:solidFill>
                <a:latin typeface="Arial Rounded MT Bold" pitchFamily="34" charset="0"/>
              </a:rPr>
              <a:t>Listen to the Torah</a:t>
            </a:r>
          </a:p>
          <a:p>
            <a:pPr marL="82296" indent="0">
              <a:buFont typeface="Wingdings 2"/>
              <a:buNone/>
            </a:pPr>
            <a:r>
              <a:rPr lang="en-US" dirty="0" smtClean="0">
                <a:solidFill>
                  <a:schemeClr val="accent2">
                    <a:lumMod val="60000"/>
                    <a:lumOff val="40000"/>
                  </a:schemeClr>
                </a:solidFill>
                <a:latin typeface="Arial Rounded MT Bold" pitchFamily="34" charset="0"/>
              </a:rPr>
              <a:t>Follow the Torah of</a:t>
            </a:r>
          </a:p>
          <a:p>
            <a:pPr marL="82296" indent="0">
              <a:buFont typeface="Wingdings 2"/>
              <a:buNone/>
            </a:pPr>
            <a:endParaRPr lang="en-US" dirty="0"/>
          </a:p>
        </p:txBody>
      </p:sp>
    </p:spTree>
    <p:extLst>
      <p:ext uri="{BB962C8B-B14F-4D97-AF65-F5344CB8AC3E}">
        <p14:creationId xmlns:p14="http://schemas.microsoft.com/office/powerpoint/2010/main" val="1585799195"/>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3648" y="6305550"/>
            <a:ext cx="457200" cy="476250"/>
          </a:xfrm>
        </p:spPr>
        <p:txBody>
          <a:bodyPr/>
          <a:lstStyle/>
          <a:p>
            <a:fld id="{2BE6B4C8-6DDA-4719-BF51-32C23F81C6D0}" type="slidenum">
              <a:rPr lang="en-US" smtClean="0"/>
              <a:pPr/>
              <a:t>17</a:t>
            </a:fld>
            <a:endParaRPr lang="en-US" dirty="0"/>
          </a:p>
        </p:txBody>
      </p:sp>
      <p:sp>
        <p:nvSpPr>
          <p:cNvPr id="7" name="Title 1"/>
          <p:cNvSpPr>
            <a:spLocks noGrp="1"/>
          </p:cNvSpPr>
          <p:nvPr>
            <p:ph type="title"/>
          </p:nvPr>
        </p:nvSpPr>
        <p:spPr>
          <a:xfrm>
            <a:off x="1435608" y="-152400"/>
            <a:ext cx="749808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dirty="0" smtClean="0">
                <a:ln/>
                <a:solidFill>
                  <a:schemeClr val="accent3"/>
                </a:solidFill>
                <a:effectLst/>
              </a:rPr>
              <a:t>Some Incredible Confusion</a:t>
            </a:r>
            <a:endParaRPr lang="en-US" dirty="0">
              <a:ln/>
              <a:solidFill>
                <a:schemeClr val="accent3"/>
              </a:solidFill>
              <a:effectLst/>
            </a:endParaRPr>
          </a:p>
        </p:txBody>
      </p:sp>
      <p:sp>
        <p:nvSpPr>
          <p:cNvPr id="8" name="Content Placeholder 2"/>
          <p:cNvSpPr>
            <a:spLocks noGrp="1"/>
          </p:cNvSpPr>
          <p:nvPr>
            <p:ph idx="1"/>
          </p:nvPr>
        </p:nvSpPr>
        <p:spPr>
          <a:xfrm>
            <a:off x="1117600" y="838200"/>
            <a:ext cx="7714488" cy="5791200"/>
          </a:xfrm>
        </p:spPr>
        <p:txBody>
          <a:bodyPr>
            <a:normAutofit fontScale="70000" lnSpcReduction="20000"/>
            <a:scene3d>
              <a:camera prst="orthographicFront"/>
              <a:lightRig rig="threePt" dir="t"/>
            </a:scene3d>
            <a:sp3d extrusionH="57150">
              <a:bevelT w="38100" h="38100" prst="angle"/>
            </a:sp3d>
          </a:bodyPr>
          <a:lstStyle/>
          <a:p>
            <a:pPr marL="82296" indent="0">
              <a:buNone/>
            </a:pPr>
            <a:r>
              <a:rPr lang="en-US" dirty="0" smtClean="0">
                <a:solidFill>
                  <a:schemeClr val="tx1">
                    <a:lumMod val="50000"/>
                    <a:lumOff val="50000"/>
                  </a:schemeClr>
                </a:solidFill>
              </a:rPr>
              <a:t>There are so many different </a:t>
            </a:r>
            <a:r>
              <a:rPr lang="en-US" sz="2600" dirty="0" smtClean="0">
                <a:solidFill>
                  <a:schemeClr val="tx1">
                    <a:lumMod val="50000"/>
                    <a:lumOff val="50000"/>
                  </a:schemeClr>
                </a:solidFill>
              </a:rPr>
              <a:t>[Scriptural]</a:t>
            </a:r>
            <a:r>
              <a:rPr lang="en-US" dirty="0" smtClean="0">
                <a:solidFill>
                  <a:schemeClr val="tx1">
                    <a:lumMod val="50000"/>
                    <a:lumOff val="50000"/>
                  </a:schemeClr>
                </a:solidFill>
              </a:rPr>
              <a:t> calendars out there, how can anyone know which one is right? </a:t>
            </a:r>
          </a:p>
          <a:p>
            <a:pPr marL="596646" indent="-514350">
              <a:buFont typeface="+mj-lt"/>
              <a:buAutoNum type="arabicPeriod"/>
            </a:pPr>
            <a:r>
              <a:rPr lang="en-US" b="1" dirty="0" smtClean="0">
                <a:solidFill>
                  <a:schemeClr val="accent3">
                    <a:lumMod val="60000"/>
                    <a:lumOff val="40000"/>
                  </a:schemeClr>
                </a:solidFill>
              </a:rPr>
              <a:t>Some begin their calendar with the </a:t>
            </a:r>
            <a:br>
              <a:rPr lang="en-US" b="1" dirty="0" smtClean="0">
                <a:solidFill>
                  <a:schemeClr val="accent3">
                    <a:lumMod val="60000"/>
                    <a:lumOff val="40000"/>
                  </a:schemeClr>
                </a:solidFill>
              </a:rPr>
            </a:br>
            <a:r>
              <a:rPr lang="en-US" b="1" dirty="0" smtClean="0">
                <a:solidFill>
                  <a:schemeClr val="accent3">
                    <a:lumMod val="60000"/>
                    <a:lumOff val="40000"/>
                  </a:schemeClr>
                </a:solidFill>
              </a:rPr>
              <a:t>moon date </a:t>
            </a:r>
            <a:r>
              <a:rPr lang="en-US" b="1" u="sng" dirty="0" smtClean="0">
                <a:solidFill>
                  <a:schemeClr val="accent3">
                    <a:lumMod val="60000"/>
                    <a:lumOff val="40000"/>
                  </a:schemeClr>
                </a:solidFill>
              </a:rPr>
              <a:t>closest</a:t>
            </a:r>
            <a:r>
              <a:rPr lang="en-US" b="1" dirty="0" smtClean="0">
                <a:solidFill>
                  <a:schemeClr val="accent3">
                    <a:lumMod val="60000"/>
                    <a:lumOff val="40000"/>
                  </a:schemeClr>
                </a:solidFill>
              </a:rPr>
              <a:t> to the equinox or equilux.</a:t>
            </a:r>
            <a:endParaRPr lang="en-US" dirty="0" smtClean="0">
              <a:solidFill>
                <a:schemeClr val="accent3">
                  <a:lumMod val="60000"/>
                  <a:lumOff val="40000"/>
                </a:schemeClr>
              </a:solidFill>
            </a:endParaRPr>
          </a:p>
          <a:p>
            <a:pPr marL="596646" indent="-514350">
              <a:buFont typeface="+mj-lt"/>
              <a:buAutoNum type="arabicPeriod"/>
            </a:pPr>
            <a:r>
              <a:rPr lang="en-US" b="1" dirty="0" smtClean="0">
                <a:solidFill>
                  <a:schemeClr val="accent4">
                    <a:lumMod val="75000"/>
                  </a:schemeClr>
                </a:solidFill>
              </a:rPr>
              <a:t>Other calendars begin with the first </a:t>
            </a:r>
            <a:br>
              <a:rPr lang="en-US" b="1" dirty="0" smtClean="0">
                <a:solidFill>
                  <a:schemeClr val="accent4">
                    <a:lumMod val="75000"/>
                  </a:schemeClr>
                </a:solidFill>
              </a:rPr>
            </a:br>
            <a:r>
              <a:rPr lang="en-US" b="1" dirty="0" smtClean="0">
                <a:solidFill>
                  <a:schemeClr val="accent4">
                    <a:lumMod val="75000"/>
                  </a:schemeClr>
                </a:solidFill>
              </a:rPr>
              <a:t>moon date </a:t>
            </a:r>
            <a:r>
              <a:rPr lang="en-US" b="1" u="sng" dirty="0" smtClean="0">
                <a:solidFill>
                  <a:schemeClr val="accent4">
                    <a:lumMod val="75000"/>
                  </a:schemeClr>
                </a:solidFill>
              </a:rPr>
              <a:t>after</a:t>
            </a:r>
            <a:r>
              <a:rPr lang="en-US" b="1" dirty="0" smtClean="0">
                <a:solidFill>
                  <a:schemeClr val="accent4">
                    <a:lumMod val="75000"/>
                  </a:schemeClr>
                </a:solidFill>
              </a:rPr>
              <a:t> the equinox or equilux.  </a:t>
            </a:r>
            <a:r>
              <a:rPr lang="en-US" dirty="0" smtClean="0">
                <a:solidFill>
                  <a:schemeClr val="accent4">
                    <a:lumMod val="75000"/>
                  </a:schemeClr>
                </a:solidFill>
              </a:rPr>
              <a:t> </a:t>
            </a:r>
          </a:p>
          <a:p>
            <a:pPr marL="596646" indent="-514350">
              <a:buFont typeface="+mj-lt"/>
              <a:buAutoNum type="arabicPeriod"/>
            </a:pPr>
            <a:r>
              <a:rPr lang="en-US" b="1" dirty="0" smtClean="0">
                <a:solidFill>
                  <a:schemeClr val="accent3">
                    <a:lumMod val="60000"/>
                    <a:lumOff val="40000"/>
                  </a:schemeClr>
                </a:solidFill>
              </a:rPr>
              <a:t>Some say the moon phase must </a:t>
            </a:r>
            <a:br>
              <a:rPr lang="en-US" b="1" dirty="0" smtClean="0">
                <a:solidFill>
                  <a:schemeClr val="accent3">
                    <a:lumMod val="60000"/>
                    <a:lumOff val="40000"/>
                  </a:schemeClr>
                </a:solidFill>
              </a:rPr>
            </a:br>
            <a:r>
              <a:rPr lang="en-US" b="1" dirty="0" smtClean="0">
                <a:solidFill>
                  <a:schemeClr val="accent3">
                    <a:lumMod val="60000"/>
                    <a:lumOff val="40000"/>
                  </a:schemeClr>
                </a:solidFill>
              </a:rPr>
              <a:t>be the sighting of the </a:t>
            </a:r>
            <a:r>
              <a:rPr lang="en-US" b="1" u="sng" dirty="0" smtClean="0">
                <a:solidFill>
                  <a:schemeClr val="accent3">
                    <a:lumMod val="60000"/>
                    <a:lumOff val="40000"/>
                  </a:schemeClr>
                </a:solidFill>
              </a:rPr>
              <a:t>first sliver</a:t>
            </a:r>
            <a:r>
              <a:rPr lang="en-US" b="1" dirty="0" smtClean="0">
                <a:solidFill>
                  <a:schemeClr val="accent3">
                    <a:lumMod val="60000"/>
                    <a:lumOff val="40000"/>
                  </a:schemeClr>
                </a:solidFill>
              </a:rPr>
              <a:t>.  </a:t>
            </a:r>
            <a:r>
              <a:rPr lang="en-US" dirty="0" smtClean="0">
                <a:solidFill>
                  <a:schemeClr val="accent3">
                    <a:lumMod val="60000"/>
                    <a:lumOff val="40000"/>
                  </a:schemeClr>
                </a:solidFill>
              </a:rPr>
              <a:t>  </a:t>
            </a:r>
          </a:p>
          <a:p>
            <a:pPr marL="596646" indent="-514350">
              <a:buFont typeface="+mj-lt"/>
              <a:buAutoNum type="arabicPeriod"/>
            </a:pPr>
            <a:r>
              <a:rPr lang="en-US" b="1" dirty="0" smtClean="0">
                <a:solidFill>
                  <a:schemeClr val="accent4">
                    <a:lumMod val="75000"/>
                  </a:schemeClr>
                </a:solidFill>
              </a:rPr>
              <a:t>Others contend the moon phase must be in </a:t>
            </a:r>
            <a:r>
              <a:rPr lang="en-US" b="1" u="sng" dirty="0" smtClean="0">
                <a:solidFill>
                  <a:schemeClr val="accent4">
                    <a:lumMod val="75000"/>
                  </a:schemeClr>
                </a:solidFill>
              </a:rPr>
              <a:t>conjunction</a:t>
            </a:r>
            <a:r>
              <a:rPr lang="en-US" b="1" dirty="0" smtClean="0">
                <a:solidFill>
                  <a:schemeClr val="accent4">
                    <a:lumMod val="75000"/>
                  </a:schemeClr>
                </a:solidFill>
              </a:rPr>
              <a:t> – or the “dark moon” phase. </a:t>
            </a:r>
            <a:endParaRPr lang="en-US" dirty="0" smtClean="0">
              <a:solidFill>
                <a:schemeClr val="accent4">
                  <a:lumMod val="75000"/>
                </a:schemeClr>
              </a:solidFill>
            </a:endParaRPr>
          </a:p>
          <a:p>
            <a:pPr marL="596646" indent="-514350">
              <a:buFont typeface="+mj-lt"/>
              <a:buAutoNum type="arabicPeriod"/>
            </a:pPr>
            <a:r>
              <a:rPr lang="en-US" b="1" dirty="0" smtClean="0">
                <a:solidFill>
                  <a:schemeClr val="accent3">
                    <a:lumMod val="60000"/>
                    <a:lumOff val="40000"/>
                  </a:schemeClr>
                </a:solidFill>
              </a:rPr>
              <a:t>Still others are just sure the moon must be a </a:t>
            </a:r>
            <a:br>
              <a:rPr lang="en-US" b="1" dirty="0" smtClean="0">
                <a:solidFill>
                  <a:schemeClr val="accent3">
                    <a:lumMod val="60000"/>
                    <a:lumOff val="40000"/>
                  </a:schemeClr>
                </a:solidFill>
              </a:rPr>
            </a:br>
            <a:r>
              <a:rPr lang="en-US" b="1" u="sng" dirty="0" smtClean="0">
                <a:solidFill>
                  <a:schemeClr val="accent3">
                    <a:lumMod val="60000"/>
                    <a:lumOff val="40000"/>
                  </a:schemeClr>
                </a:solidFill>
              </a:rPr>
              <a:t>full moon</a:t>
            </a:r>
            <a:r>
              <a:rPr lang="en-US" b="1" dirty="0" smtClean="0">
                <a:solidFill>
                  <a:schemeClr val="accent3">
                    <a:lumMod val="60000"/>
                    <a:lumOff val="40000"/>
                  </a:schemeClr>
                </a:solidFill>
              </a:rPr>
              <a:t> to begin the calendar month.  </a:t>
            </a:r>
            <a:r>
              <a:rPr lang="en-US" dirty="0" smtClean="0">
                <a:solidFill>
                  <a:schemeClr val="accent3">
                    <a:lumMod val="60000"/>
                    <a:lumOff val="40000"/>
                  </a:schemeClr>
                </a:solidFill>
              </a:rPr>
              <a:t> </a:t>
            </a:r>
          </a:p>
          <a:p>
            <a:pPr marL="596646" indent="-514350">
              <a:buFont typeface="+mj-lt"/>
              <a:buAutoNum type="arabicPeriod"/>
            </a:pPr>
            <a:r>
              <a:rPr lang="en-US" dirty="0" smtClean="0">
                <a:solidFill>
                  <a:schemeClr val="tx1">
                    <a:lumMod val="50000"/>
                    <a:lumOff val="50000"/>
                  </a:schemeClr>
                </a:solidFill>
              </a:rPr>
              <a:t>And the list goes on and on with dozens of ways!</a:t>
            </a:r>
          </a:p>
          <a:p>
            <a:pPr marL="596646" indent="-514350">
              <a:buFont typeface="+mj-lt"/>
              <a:buAutoNum type="arabicPeriod"/>
            </a:pPr>
            <a:r>
              <a:rPr lang="en-US" b="1" dirty="0" smtClean="0">
                <a:solidFill>
                  <a:schemeClr val="accent1">
                    <a:lumMod val="75000"/>
                  </a:schemeClr>
                </a:solidFill>
              </a:rPr>
              <a:t>1</a:t>
            </a:r>
            <a:r>
              <a:rPr lang="en-US" b="1" baseline="30000" dirty="0" smtClean="0">
                <a:solidFill>
                  <a:schemeClr val="accent1">
                    <a:lumMod val="75000"/>
                  </a:schemeClr>
                </a:solidFill>
              </a:rPr>
              <a:t>st</a:t>
            </a:r>
            <a:r>
              <a:rPr lang="en-US" b="1" dirty="0" smtClean="0">
                <a:solidFill>
                  <a:schemeClr val="accent1">
                    <a:lumMod val="75000"/>
                  </a:schemeClr>
                </a:solidFill>
              </a:rPr>
              <a:t> Assessment:  All these calendars cannot be right!  (Equinox and equilux are certainly different!)</a:t>
            </a:r>
          </a:p>
          <a:p>
            <a:pPr marL="596646" indent="-514350">
              <a:buFont typeface="+mj-lt"/>
              <a:buAutoNum type="arabicPeriod"/>
            </a:pPr>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Assessment:  All of these calendars </a:t>
            </a:r>
            <a:r>
              <a:rPr lang="en-US" b="1" u="sng" dirty="0" smtClean="0">
                <a:solidFill>
                  <a:srgbClr val="FF0000"/>
                </a:solidFill>
                <a:effectLst>
                  <a:glow rad="101600">
                    <a:schemeClr val="tx1">
                      <a:lumMod val="85000"/>
                      <a:lumOff val="15000"/>
                    </a:schemeClr>
                  </a:glow>
                </a:effectLst>
              </a:rPr>
              <a:t>could</a:t>
            </a:r>
            <a:r>
              <a:rPr lang="en-US" b="1" dirty="0" smtClean="0">
                <a:solidFill>
                  <a:srgbClr val="FF0000"/>
                </a:solidFill>
                <a:effectLst>
                  <a:glow rad="101600">
                    <a:schemeClr val="tx1">
                      <a:lumMod val="85000"/>
                      <a:lumOff val="15000"/>
                    </a:schemeClr>
                  </a:glow>
                </a:effectLst>
              </a:rPr>
              <a:t> </a:t>
            </a:r>
            <a:r>
              <a:rPr lang="en-US" b="1" u="sng" dirty="0" smtClean="0">
                <a:solidFill>
                  <a:srgbClr val="FF0000"/>
                </a:solidFill>
                <a:effectLst>
                  <a:glow rad="101600">
                    <a:schemeClr val="tx1">
                      <a:lumMod val="85000"/>
                      <a:lumOff val="15000"/>
                    </a:schemeClr>
                  </a:glow>
                </a:effectLst>
              </a:rPr>
              <a:t>be</a:t>
            </a:r>
            <a:r>
              <a:rPr lang="en-US" b="1" dirty="0" smtClean="0">
                <a:solidFill>
                  <a:srgbClr val="FF0000"/>
                </a:solidFill>
                <a:effectLst>
                  <a:glow rad="101600">
                    <a:schemeClr val="tx1">
                      <a:lumMod val="85000"/>
                      <a:lumOff val="15000"/>
                    </a:schemeClr>
                  </a:glow>
                </a:effectLst>
              </a:rPr>
              <a:t> </a:t>
            </a:r>
            <a:r>
              <a:rPr lang="en-US" b="1" u="sng" dirty="0" smtClean="0">
                <a:solidFill>
                  <a:srgbClr val="FF0000"/>
                </a:solidFill>
                <a:effectLst>
                  <a:glow rad="101600">
                    <a:schemeClr val="tx1">
                      <a:lumMod val="85000"/>
                      <a:lumOff val="15000"/>
                    </a:schemeClr>
                  </a:glow>
                </a:effectLst>
              </a:rPr>
              <a:t>com</a:t>
            </a:r>
            <a:r>
              <a:rPr lang="en-US" b="1" dirty="0" smtClean="0">
                <a:solidFill>
                  <a:srgbClr val="FF0000"/>
                </a:solidFill>
                <a:effectLst>
                  <a:glow rad="101600">
                    <a:schemeClr val="tx1">
                      <a:lumMod val="85000"/>
                      <a:lumOff val="15000"/>
                    </a:schemeClr>
                  </a:glow>
                </a:effectLst>
              </a:rPr>
              <a:t>p</a:t>
            </a:r>
            <a:r>
              <a:rPr lang="en-US" b="1" u="sng" dirty="0" smtClean="0">
                <a:solidFill>
                  <a:srgbClr val="FF0000"/>
                </a:solidFill>
                <a:effectLst>
                  <a:glow rad="101600">
                    <a:schemeClr val="tx1">
                      <a:lumMod val="85000"/>
                      <a:lumOff val="15000"/>
                    </a:schemeClr>
                  </a:glow>
                </a:effectLst>
              </a:rPr>
              <a:t>letel</a:t>
            </a:r>
            <a:r>
              <a:rPr lang="en-US" b="1" dirty="0" smtClean="0">
                <a:solidFill>
                  <a:srgbClr val="FF0000"/>
                </a:solidFill>
                <a:effectLst>
                  <a:glow rad="101600">
                    <a:schemeClr val="tx1">
                      <a:lumMod val="85000"/>
                      <a:lumOff val="15000"/>
                    </a:schemeClr>
                  </a:glow>
                </a:effectLst>
              </a:rPr>
              <a:t>y </a:t>
            </a:r>
            <a:r>
              <a:rPr lang="en-US" b="1" u="sng" dirty="0" smtClean="0">
                <a:solidFill>
                  <a:srgbClr val="FF0000"/>
                </a:solidFill>
                <a:effectLst>
                  <a:glow rad="101600">
                    <a:schemeClr val="tx1">
                      <a:lumMod val="85000"/>
                      <a:lumOff val="15000"/>
                    </a:schemeClr>
                  </a:glow>
                </a:effectLst>
              </a:rPr>
              <a:t>wron</a:t>
            </a:r>
            <a:r>
              <a:rPr lang="en-US" b="1" dirty="0" smtClean="0">
                <a:solidFill>
                  <a:srgbClr val="FF0000"/>
                </a:solidFill>
                <a:effectLst>
                  <a:glow rad="101600">
                    <a:schemeClr val="tx1">
                      <a:lumMod val="85000"/>
                      <a:lumOff val="15000"/>
                    </a:schemeClr>
                  </a:glow>
                </a:effectLst>
              </a:rPr>
              <a:t>g!</a:t>
            </a:r>
            <a:endParaRPr lang="en-US" b="1" dirty="0">
              <a:solidFill>
                <a:srgbClr val="FF0000"/>
              </a:solidFill>
            </a:endParaRPr>
          </a:p>
        </p:txBody>
      </p:sp>
      <p:pic>
        <p:nvPicPr>
          <p:cNvPr id="5" name="Picture 3" descr="C:\Users\Rae\Desktop\Kelowna PPT art\Calenda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2727325"/>
            <a:ext cx="1387475" cy="1387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Tschoepe\Tschoepe OLD - PPTs for Dawn\Tschoepe Dawn PPT Folder\Cartoon Goodies &amp; Fun Images\Smiley wonders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792877"/>
            <a:ext cx="2362200" cy="1788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6096000"/>
            <a:ext cx="6880416"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tx2">
                    <a:lumMod val="75000"/>
                  </a:schemeClr>
                </a:solidFill>
              </a:rPr>
              <a:t>Is there a solution to this dilemma?</a:t>
            </a:r>
            <a:endParaRPr lang="en-US" sz="3200" b="1" dirty="0">
              <a:ln/>
              <a:solidFill>
                <a:schemeClr val="tx2">
                  <a:lumMod val="75000"/>
                </a:schemeClr>
              </a:solidFill>
            </a:endParaRPr>
          </a:p>
        </p:txBody>
      </p:sp>
    </p:spTree>
    <p:extLst>
      <p:ext uri="{BB962C8B-B14F-4D97-AF65-F5344CB8AC3E}">
        <p14:creationId xmlns:p14="http://schemas.microsoft.com/office/powerpoint/2010/main" val="34354359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2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2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25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125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125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125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ipe(left)">
                                      <p:cBhvr>
                                        <p:cTn id="37" dur="125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left)">
                                      <p:cBhvr>
                                        <p:cTn id="42" dur="125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6096000" cy="1981200"/>
          </a:xfrm>
        </p:spPr>
        <p:txBody>
          <a:bodyPr>
            <a:normAutofit fontScale="90000"/>
            <a:scene3d>
              <a:camera prst="orthographicFront"/>
              <a:lightRig rig="threePt" dir="t"/>
            </a:scene3d>
            <a:sp3d extrusionH="57150">
              <a:bevelT w="57150" h="38100" prst="artDeco"/>
            </a:sp3d>
          </a:bodyPr>
          <a:lstStyle/>
          <a:p>
            <a:r>
              <a:rPr lang="en-US" dirty="0" smtClean="0">
                <a:solidFill>
                  <a:srgbClr val="0070C0"/>
                </a:solidFill>
              </a:rPr>
              <a:t>Components of the</a:t>
            </a:r>
            <a:br>
              <a:rPr lang="en-US" dirty="0" smtClean="0">
                <a:solidFill>
                  <a:srgbClr val="0070C0"/>
                </a:solidFill>
              </a:rPr>
            </a:br>
            <a:r>
              <a:rPr lang="en-US" dirty="0" smtClean="0">
                <a:solidFill>
                  <a:srgbClr val="0070C0"/>
                </a:solidFill>
              </a:rPr>
              <a:t>Covenant Calendar</a:t>
            </a:r>
            <a:br>
              <a:rPr lang="en-US" dirty="0" smtClean="0">
                <a:solidFill>
                  <a:srgbClr val="0070C0"/>
                </a:solidFill>
              </a:rPr>
            </a:br>
            <a:r>
              <a:rPr lang="en-US" dirty="0" smtClean="0">
                <a:solidFill>
                  <a:srgbClr val="0070C0"/>
                </a:solidFill>
              </a:rPr>
              <a:t>as Given by Moses</a:t>
            </a:r>
            <a:endParaRPr lang="en-US" dirty="0">
              <a:solidFill>
                <a:srgbClr val="0070C0"/>
              </a:solidFill>
            </a:endParaRPr>
          </a:p>
        </p:txBody>
      </p:sp>
      <p:sp>
        <p:nvSpPr>
          <p:cNvPr id="6" name="Content Placeholder 5"/>
          <p:cNvSpPr>
            <a:spLocks noGrp="1"/>
          </p:cNvSpPr>
          <p:nvPr>
            <p:ph sz="quarter" idx="4"/>
          </p:nvPr>
        </p:nvSpPr>
        <p:spPr>
          <a:xfrm>
            <a:off x="228600" y="2619345"/>
            <a:ext cx="4175760" cy="4114800"/>
          </a:xfrm>
          <a:ln>
            <a:noFill/>
          </a:ln>
        </p:spPr>
        <p:txBody>
          <a:bodyPr>
            <a:scene3d>
              <a:camera prst="orthographicFront"/>
              <a:lightRig rig="threePt" dir="t"/>
            </a:scene3d>
            <a:sp3d extrusionH="57150">
              <a:bevelT w="38100" h="38100" prst="angle"/>
            </a:sp3d>
          </a:bodyPr>
          <a:lstStyle/>
          <a:p>
            <a:pPr marL="118872" indent="0">
              <a:buNone/>
            </a:pPr>
            <a:r>
              <a:rPr lang="en-US" b="1" dirty="0" smtClean="0">
                <a:solidFill>
                  <a:srgbClr val="0070C0"/>
                </a:solidFill>
              </a:rPr>
              <a:t>Every calendar has their individual characteristics: </a:t>
            </a:r>
          </a:p>
          <a:p>
            <a:pPr marL="576072" indent="-457200">
              <a:buAutoNum type="arabicPeriod"/>
            </a:pPr>
            <a:r>
              <a:rPr lang="en-US" b="1" dirty="0" smtClean="0">
                <a:solidFill>
                  <a:srgbClr val="0070C0"/>
                </a:solidFill>
              </a:rPr>
              <a:t>Day-start</a:t>
            </a:r>
          </a:p>
          <a:p>
            <a:pPr marL="576072" indent="-457200">
              <a:buAutoNum type="arabicPeriod"/>
            </a:pPr>
            <a:r>
              <a:rPr lang="en-US" b="1" dirty="0" smtClean="0">
                <a:solidFill>
                  <a:srgbClr val="0070C0"/>
                </a:solidFill>
              </a:rPr>
              <a:t>Month-start</a:t>
            </a:r>
          </a:p>
          <a:p>
            <a:pPr marL="576072" indent="-457200">
              <a:buAutoNum type="arabicPeriod"/>
            </a:pPr>
            <a:r>
              <a:rPr lang="en-US" b="1" dirty="0" smtClean="0">
                <a:solidFill>
                  <a:srgbClr val="0070C0"/>
                </a:solidFill>
              </a:rPr>
              <a:t>Year-start</a:t>
            </a:r>
          </a:p>
          <a:p>
            <a:pPr marL="576072" indent="-457200">
              <a:buAutoNum type="arabicPeriod"/>
            </a:pPr>
            <a:r>
              <a:rPr lang="en-US" b="1" dirty="0" smtClean="0">
                <a:solidFill>
                  <a:srgbClr val="0070C0"/>
                </a:solidFill>
              </a:rPr>
              <a:t>Worship Days</a:t>
            </a:r>
          </a:p>
          <a:p>
            <a:pPr marL="576072" indent="-457200">
              <a:buAutoNum type="arabicPeriod"/>
            </a:pPr>
            <a:r>
              <a:rPr lang="en-US" b="1" dirty="0" smtClean="0">
                <a:solidFill>
                  <a:srgbClr val="0070C0"/>
                </a:solidFill>
              </a:rPr>
              <a:t>Appointed Times or Special Holidays</a:t>
            </a:r>
            <a:endParaRPr lang="en-US" b="1" dirty="0">
              <a:solidFill>
                <a:srgbClr val="0070C0"/>
              </a:solidFill>
            </a:endParaRPr>
          </a:p>
        </p:txBody>
      </p:sp>
      <p:pic>
        <p:nvPicPr>
          <p:cNvPr id="8" name="Picture 3" descr="C:\Users\Rae\Desktop\Kelowna PPT art\Calenda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2378075" cy="2378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ae\Desktop\Decisions orange arrows png.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038600" y="1905000"/>
            <a:ext cx="5486400" cy="522703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8534400" y="6248400"/>
            <a:ext cx="457200" cy="476250"/>
          </a:xfrm>
        </p:spPr>
        <p:txBody>
          <a:bodyPr/>
          <a:lstStyle/>
          <a:p>
            <a:fld id="{2BE6B4C8-6DDA-4719-BF51-32C23F81C6D0}" type="slidenum">
              <a:rPr lang="en-US" smtClean="0"/>
              <a:pPr/>
              <a:t>18</a:t>
            </a:fld>
            <a:endParaRPr lang="en-US" dirty="0"/>
          </a:p>
        </p:txBody>
      </p:sp>
      <p:sp>
        <p:nvSpPr>
          <p:cNvPr id="14" name="TextBox 13"/>
          <p:cNvSpPr txBox="1"/>
          <p:nvPr/>
        </p:nvSpPr>
        <p:spPr>
          <a:xfrm>
            <a:off x="5981700" y="3152745"/>
            <a:ext cx="2209800" cy="400110"/>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00B0F0"/>
                </a:solidFill>
              </a:rPr>
              <a:t>4. Worship Days</a:t>
            </a:r>
            <a:endParaRPr lang="en-US" sz="2000" b="1" dirty="0">
              <a:solidFill>
                <a:srgbClr val="00B0F0"/>
              </a:solidFill>
            </a:endParaRPr>
          </a:p>
        </p:txBody>
      </p:sp>
      <p:sp>
        <p:nvSpPr>
          <p:cNvPr id="15" name="TextBox 14"/>
          <p:cNvSpPr txBox="1"/>
          <p:nvPr/>
        </p:nvSpPr>
        <p:spPr>
          <a:xfrm>
            <a:off x="7391400" y="3559314"/>
            <a:ext cx="1905000" cy="70788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A568D2"/>
                </a:solidFill>
              </a:rPr>
              <a:t>5.  Appointed         Times</a:t>
            </a:r>
            <a:endParaRPr lang="en-US" sz="2000" b="1" dirty="0">
              <a:solidFill>
                <a:srgbClr val="A568D2"/>
              </a:solidFill>
            </a:endParaRPr>
          </a:p>
        </p:txBody>
      </p:sp>
      <p:sp>
        <p:nvSpPr>
          <p:cNvPr id="11" name="TextBox 10"/>
          <p:cNvSpPr txBox="1"/>
          <p:nvPr/>
        </p:nvSpPr>
        <p:spPr>
          <a:xfrm>
            <a:off x="3581400" y="4419600"/>
            <a:ext cx="1701800" cy="400110"/>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00B050"/>
                </a:solidFill>
              </a:rPr>
              <a:t>1. Day-start</a:t>
            </a:r>
            <a:endParaRPr lang="en-US" sz="2000" b="1" dirty="0">
              <a:solidFill>
                <a:srgbClr val="00B050"/>
              </a:solidFill>
            </a:endParaRPr>
          </a:p>
        </p:txBody>
      </p:sp>
      <p:sp>
        <p:nvSpPr>
          <p:cNvPr id="12" name="TextBox 11"/>
          <p:cNvSpPr txBox="1"/>
          <p:nvPr/>
        </p:nvSpPr>
        <p:spPr>
          <a:xfrm>
            <a:off x="3352800" y="3867090"/>
            <a:ext cx="2057400" cy="400110"/>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FF0000"/>
                </a:solidFill>
              </a:rPr>
              <a:t>2. Month-start</a:t>
            </a:r>
            <a:endParaRPr lang="en-US" sz="2000" b="1" dirty="0">
              <a:solidFill>
                <a:srgbClr val="FF0000"/>
              </a:solidFill>
            </a:endParaRPr>
          </a:p>
        </p:txBody>
      </p:sp>
      <p:sp>
        <p:nvSpPr>
          <p:cNvPr id="13" name="TextBox 12"/>
          <p:cNvSpPr txBox="1"/>
          <p:nvPr/>
        </p:nvSpPr>
        <p:spPr>
          <a:xfrm>
            <a:off x="4419600" y="3409890"/>
            <a:ext cx="1600200" cy="400110"/>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accent2">
                    <a:lumMod val="50000"/>
                  </a:schemeClr>
                </a:solidFill>
              </a:rPr>
              <a:t>3. Year-start</a:t>
            </a:r>
            <a:endParaRPr lang="en-US" sz="2000" b="1" dirty="0">
              <a:solidFill>
                <a:schemeClr val="accent2">
                  <a:lumMod val="50000"/>
                </a:schemeClr>
              </a:solidFill>
            </a:endParaRPr>
          </a:p>
        </p:txBody>
      </p:sp>
      <p:sp>
        <p:nvSpPr>
          <p:cNvPr id="16" name="Rectangle 15"/>
          <p:cNvSpPr/>
          <p:nvPr/>
        </p:nvSpPr>
        <p:spPr>
          <a:xfrm>
            <a:off x="6314307" y="4648200"/>
            <a:ext cx="1839093"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rgbClr val="0070C0"/>
                </a:solidFill>
                <a:latin typeface="Arial Rounded MT Bold" pitchFamily="34" charset="0"/>
              </a:rPr>
              <a:t>Rooted in</a:t>
            </a:r>
          </a:p>
          <a:p>
            <a:pPr algn="ctr"/>
            <a:r>
              <a:rPr lang="en-US" sz="2800" b="1" cap="none" spc="0" dirty="0" smtClean="0">
                <a:ln/>
                <a:solidFill>
                  <a:srgbClr val="0070C0"/>
                </a:solidFill>
                <a:effectLst/>
                <a:latin typeface="Arial Rounded MT Bold" pitchFamily="34" charset="0"/>
              </a:rPr>
              <a:t>Covenant</a:t>
            </a:r>
            <a:endParaRPr lang="en-US" sz="2800" b="1" cap="none" spc="0" dirty="0">
              <a:ln/>
              <a:solidFill>
                <a:srgbClr val="0070C0"/>
              </a:solidFill>
              <a:effectLst/>
              <a:latin typeface="Arial Rounded MT Bold" pitchFamily="34" charset="0"/>
            </a:endParaRPr>
          </a:p>
        </p:txBody>
      </p:sp>
    </p:spTree>
    <p:extLst>
      <p:ext uri="{BB962C8B-B14F-4D97-AF65-F5344CB8AC3E}">
        <p14:creationId xmlns:p14="http://schemas.microsoft.com/office/powerpoint/2010/main" val="3355719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250"/>
                                        <p:tgtEl>
                                          <p:spTgt spid="11"/>
                                        </p:tgtEl>
                                      </p:cBhvr>
                                    </p:animEffect>
                                  </p:childTnLst>
                                </p:cTn>
                              </p:par>
                            </p:childTnLst>
                          </p:cTn>
                        </p:par>
                        <p:par>
                          <p:cTn id="14" fill="hold">
                            <p:stCondLst>
                              <p:cond delay="3250"/>
                            </p:stCondLst>
                            <p:childTnLst>
                              <p:par>
                                <p:cTn id="15" presetID="22" presetClass="entr" presetSubtype="8" fill="hold" grpId="0"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250"/>
                                        <p:tgtEl>
                                          <p:spTgt spid="12"/>
                                        </p:tgtEl>
                                      </p:cBhvr>
                                    </p:animEffect>
                                  </p:childTnLst>
                                </p:cTn>
                              </p:par>
                            </p:childTnLst>
                          </p:cTn>
                        </p:par>
                        <p:par>
                          <p:cTn id="18" fill="hold">
                            <p:stCondLst>
                              <p:cond delay="5500"/>
                            </p:stCondLst>
                            <p:childTnLst>
                              <p:par>
                                <p:cTn id="19" presetID="22" presetClass="entr" presetSubtype="8" fill="hold" grpId="0" nodeType="after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250"/>
                                        <p:tgtEl>
                                          <p:spTgt spid="13"/>
                                        </p:tgtEl>
                                      </p:cBhvr>
                                    </p:animEffect>
                                  </p:childTnLst>
                                </p:cTn>
                              </p:par>
                            </p:childTnLst>
                          </p:cTn>
                        </p:par>
                        <p:par>
                          <p:cTn id="22" fill="hold">
                            <p:stCondLst>
                              <p:cond delay="7750"/>
                            </p:stCondLst>
                            <p:childTnLst>
                              <p:par>
                                <p:cTn id="23" presetID="22" presetClass="entr" presetSubtype="8" fill="hold" grpId="0" nodeType="after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250"/>
                                        <p:tgtEl>
                                          <p:spTgt spid="14"/>
                                        </p:tgtEl>
                                      </p:cBhvr>
                                    </p:animEffect>
                                  </p:childTnLst>
                                </p:cTn>
                              </p:par>
                            </p:childTnLst>
                          </p:cTn>
                        </p:par>
                        <p:par>
                          <p:cTn id="26" fill="hold">
                            <p:stCondLst>
                              <p:cond delay="10000"/>
                            </p:stCondLst>
                            <p:childTnLst>
                              <p:par>
                                <p:cTn id="27" presetID="22" presetClass="entr" presetSubtype="8" fill="hold" grpId="0" nodeType="afterEffect">
                                  <p:stCondLst>
                                    <p:cond delay="100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250"/>
                                        <p:tgtEl>
                                          <p:spTgt spid="15"/>
                                        </p:tgtEl>
                                      </p:cBhvr>
                                    </p:animEffect>
                                  </p:childTnLst>
                                </p:cTn>
                              </p:par>
                            </p:childTnLst>
                          </p:cTn>
                        </p:par>
                        <p:par>
                          <p:cTn id="30" fill="hold">
                            <p:stCondLst>
                              <p:cond delay="12250"/>
                            </p:stCondLst>
                            <p:childTnLst>
                              <p:par>
                                <p:cTn id="31" presetID="22" presetClass="entr" presetSubtype="8" fill="hold" grpId="0" nodeType="afterEffect">
                                  <p:stCondLst>
                                    <p:cond delay="1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1" grpId="0"/>
      <p:bldP spid="12" grpId="0"/>
      <p:bldP spid="13"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40000">
              <a:schemeClr val="accent3">
                <a:lumMod val="20000"/>
                <a:lumOff val="80000"/>
              </a:schemeClr>
            </a:gs>
            <a:gs pos="100000">
              <a:schemeClr val="accent4">
                <a:lumMod val="20000"/>
                <a:lumOff val="80000"/>
              </a:schemeClr>
            </a:gs>
          </a:gsLst>
          <a:path path="circle">
            <a:fillToRect l="-24500" t="-20000" r="124500" b="12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2422" y="9144"/>
            <a:ext cx="5219037" cy="1447800"/>
          </a:xfrm>
        </p:spPr>
        <p:txBody>
          <a:bodyPr>
            <a:normAutofit fontScale="90000"/>
            <a:scene3d>
              <a:camera prst="orthographicFront"/>
              <a:lightRig rig="threePt" dir="t"/>
            </a:scene3d>
            <a:sp3d extrusionH="57150">
              <a:bevelT w="57150" h="38100" prst="artDeco"/>
            </a:sp3d>
          </a:bodyPr>
          <a:lstStyle/>
          <a:p>
            <a:r>
              <a:rPr lang="en-US" dirty="0" smtClean="0">
                <a:solidFill>
                  <a:srgbClr val="0070C0"/>
                </a:solidFill>
              </a:rPr>
              <a:t>Focus of This </a:t>
            </a:r>
            <a:br>
              <a:rPr lang="en-US" dirty="0" smtClean="0">
                <a:solidFill>
                  <a:srgbClr val="0070C0"/>
                </a:solidFill>
              </a:rPr>
            </a:br>
            <a:r>
              <a:rPr lang="en-US" dirty="0" smtClean="0">
                <a:solidFill>
                  <a:srgbClr val="0070C0"/>
                </a:solidFill>
              </a:rPr>
              <a:t>Calendar Study</a:t>
            </a:r>
            <a:endParaRPr lang="en-US" dirty="0">
              <a:solidFill>
                <a:srgbClr val="0070C0"/>
              </a:solidFill>
            </a:endParaRPr>
          </a:p>
        </p:txBody>
      </p:sp>
      <p:pic>
        <p:nvPicPr>
          <p:cNvPr id="8" name="Picture 3" descr="C:\Users\Rae\Desktop\Kelowna PPT art\Calenda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22" y="7759"/>
            <a:ext cx="2028825" cy="2378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Tschoepe\Tschoepe OLD - PPTs for Dawn\Tschoepe Dawn PPT Folder\Cartoon Goodies &amp; Fun Images\Decisions red arrow png.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709775"/>
            <a:ext cx="5168900" cy="514822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8534400" y="6248400"/>
            <a:ext cx="457200" cy="476250"/>
          </a:xfrm>
        </p:spPr>
        <p:txBody>
          <a:bodyPr/>
          <a:lstStyle/>
          <a:p>
            <a:fld id="{2BE6B4C8-6DDA-4719-BF51-32C23F81C6D0}" type="slidenum">
              <a:rPr lang="en-US" smtClean="0"/>
              <a:pPr/>
              <a:t>19</a:t>
            </a:fld>
            <a:endParaRPr lang="en-US" dirty="0"/>
          </a:p>
        </p:txBody>
      </p:sp>
      <p:sp>
        <p:nvSpPr>
          <p:cNvPr id="15" name="TextBox 14"/>
          <p:cNvSpPr txBox="1"/>
          <p:nvPr/>
        </p:nvSpPr>
        <p:spPr>
          <a:xfrm>
            <a:off x="4267200" y="5867878"/>
            <a:ext cx="4691728" cy="954107"/>
          </a:xfrm>
          <a:prstGeom prst="rect">
            <a:avLst/>
          </a:prstGeom>
          <a:noFill/>
        </p:spPr>
        <p:txBody>
          <a:bodyPr wrap="square" rtlCol="0">
            <a:spAutoFit/>
            <a:scene3d>
              <a:camera prst="orthographicFront"/>
              <a:lightRig rig="glow" dir="tl">
                <a:rot lat="0" lon="0" rev="5400000"/>
              </a:lightRig>
            </a:scene3d>
            <a:sp3d extrusionH="57150" contourW="12700">
              <a:bevelT w="25400" h="25400" prst="softRound"/>
              <a:contourClr>
                <a:schemeClr val="accent6">
                  <a:shade val="73000"/>
                </a:schemeClr>
              </a:contourClr>
            </a:sp3d>
          </a:bodyPr>
          <a:lstStyle/>
          <a:p>
            <a:pPr algn="ctr"/>
            <a:r>
              <a:rPr lang="en-US" sz="2800" b="1" i="1" dirty="0" smtClean="0">
                <a:ln w="11430">
                  <a:solidFill>
                    <a:srgbClr val="7030A0"/>
                  </a:solidFill>
                </a:ln>
                <a:solidFill>
                  <a:schemeClr val="accent5"/>
                </a:solidFill>
                <a:effectLst>
                  <a:outerShdw blurRad="80000" dist="40000" dir="5040000" algn="tl">
                    <a:srgbClr val="000000">
                      <a:alpha val="30000"/>
                    </a:srgbClr>
                  </a:outerShdw>
                </a:effectLst>
                <a:latin typeface="Comic Sans MS" pitchFamily="66" charset="0"/>
              </a:rPr>
              <a:t>So the Bride knows the </a:t>
            </a:r>
            <a:br>
              <a:rPr lang="en-US" sz="2800" b="1" i="1" dirty="0" smtClean="0">
                <a:ln w="11430">
                  <a:solidFill>
                    <a:srgbClr val="7030A0"/>
                  </a:solidFill>
                </a:ln>
                <a:solidFill>
                  <a:schemeClr val="accent5"/>
                </a:solidFill>
                <a:effectLst>
                  <a:outerShdw blurRad="80000" dist="40000" dir="5040000" algn="tl">
                    <a:srgbClr val="000000">
                      <a:alpha val="30000"/>
                    </a:srgbClr>
                  </a:outerShdw>
                </a:effectLst>
                <a:latin typeface="Comic Sans MS" pitchFamily="66" charset="0"/>
              </a:rPr>
            </a:br>
            <a:r>
              <a:rPr lang="en-US" sz="2800" b="1" i="1" dirty="0" smtClean="0">
                <a:ln w="11430">
                  <a:solidFill>
                    <a:srgbClr val="7030A0"/>
                  </a:solidFill>
                </a:ln>
                <a:solidFill>
                  <a:schemeClr val="accent5"/>
                </a:solidFill>
                <a:effectLst>
                  <a:outerShdw blurRad="80000" dist="40000" dir="5040000" algn="tl">
                    <a:srgbClr val="000000">
                      <a:alpha val="30000"/>
                    </a:srgbClr>
                  </a:outerShdw>
                </a:effectLst>
                <a:latin typeface="Comic Sans MS" pitchFamily="66" charset="0"/>
              </a:rPr>
              <a:t>date of her wedding!</a:t>
            </a:r>
            <a:endParaRPr lang="en-US" sz="2800" b="1" i="1" dirty="0">
              <a:ln w="11430">
                <a:solidFill>
                  <a:srgbClr val="7030A0"/>
                </a:solidFill>
              </a:ln>
              <a:solidFill>
                <a:schemeClr val="accent5"/>
              </a:solidFill>
              <a:effectLst>
                <a:outerShdw blurRad="80000" dist="40000" dir="5040000" algn="tl">
                  <a:srgbClr val="000000">
                    <a:alpha val="30000"/>
                  </a:srgbClr>
                </a:outerShdw>
              </a:effectLst>
              <a:latin typeface="Comic Sans MS" pitchFamily="66" charset="0"/>
            </a:endParaRPr>
          </a:p>
        </p:txBody>
      </p:sp>
      <p:sp>
        <p:nvSpPr>
          <p:cNvPr id="11" name="TextBox 10"/>
          <p:cNvSpPr txBox="1"/>
          <p:nvPr/>
        </p:nvSpPr>
        <p:spPr>
          <a:xfrm>
            <a:off x="304800" y="2416314"/>
            <a:ext cx="2127250" cy="70788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00B050"/>
                </a:solidFill>
              </a:rPr>
              <a:t>1.  Day-start  </a:t>
            </a:r>
            <a:br>
              <a:rPr lang="en-US" sz="2000" b="1" dirty="0" smtClean="0">
                <a:solidFill>
                  <a:srgbClr val="00B050"/>
                </a:solidFill>
              </a:rPr>
            </a:br>
            <a:r>
              <a:rPr lang="en-US" sz="2000" b="1" dirty="0" smtClean="0">
                <a:solidFill>
                  <a:srgbClr val="00B050"/>
                </a:solidFill>
              </a:rPr>
              <a:t>    (Easy)</a:t>
            </a:r>
            <a:endParaRPr lang="en-US" sz="2000" b="1" dirty="0">
              <a:solidFill>
                <a:srgbClr val="00B050"/>
              </a:solidFill>
            </a:endParaRPr>
          </a:p>
        </p:txBody>
      </p:sp>
      <p:sp>
        <p:nvSpPr>
          <p:cNvPr id="12" name="TextBox 11"/>
          <p:cNvSpPr txBox="1"/>
          <p:nvPr/>
        </p:nvSpPr>
        <p:spPr>
          <a:xfrm>
            <a:off x="3118126" y="1828800"/>
            <a:ext cx="2057400" cy="70788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FF0000"/>
                </a:solidFill>
              </a:rPr>
              <a:t>2.  Month-start</a:t>
            </a:r>
            <a:br>
              <a:rPr lang="en-US" sz="2000" b="1" dirty="0" smtClean="0">
                <a:solidFill>
                  <a:srgbClr val="FF0000"/>
                </a:solidFill>
              </a:rPr>
            </a:br>
            <a:r>
              <a:rPr lang="en-US" sz="2000" b="1" dirty="0" smtClean="0">
                <a:solidFill>
                  <a:srgbClr val="FF0000"/>
                </a:solidFill>
              </a:rPr>
              <a:t>    (Difficult)</a:t>
            </a:r>
            <a:endParaRPr lang="en-US" sz="2000" b="1" dirty="0">
              <a:solidFill>
                <a:srgbClr val="FF0000"/>
              </a:solidFill>
            </a:endParaRPr>
          </a:p>
        </p:txBody>
      </p:sp>
      <p:sp>
        <p:nvSpPr>
          <p:cNvPr id="13" name="TextBox 12"/>
          <p:cNvSpPr txBox="1"/>
          <p:nvPr/>
        </p:nvSpPr>
        <p:spPr>
          <a:xfrm>
            <a:off x="3505200" y="3635514"/>
            <a:ext cx="2133600" cy="70788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accent2">
                    <a:lumMod val="50000"/>
                  </a:schemeClr>
                </a:solidFill>
              </a:rPr>
              <a:t>3.  Year-start</a:t>
            </a:r>
            <a:br>
              <a:rPr lang="en-US" sz="2000" b="1" dirty="0" smtClean="0">
                <a:solidFill>
                  <a:schemeClr val="accent2">
                    <a:lumMod val="50000"/>
                  </a:schemeClr>
                </a:solidFill>
              </a:rPr>
            </a:br>
            <a:r>
              <a:rPr lang="en-US" sz="2000" b="1" dirty="0" smtClean="0">
                <a:solidFill>
                  <a:schemeClr val="accent2">
                    <a:lumMod val="50000"/>
                  </a:schemeClr>
                </a:solidFill>
              </a:rPr>
              <a:t>     (Moderate)</a:t>
            </a:r>
            <a:endParaRPr lang="en-US" sz="2000" b="1" dirty="0">
              <a:solidFill>
                <a:schemeClr val="accent2">
                  <a:lumMod val="50000"/>
                </a:schemeClr>
              </a:solidFill>
            </a:endParaRPr>
          </a:p>
        </p:txBody>
      </p:sp>
      <p:sp>
        <p:nvSpPr>
          <p:cNvPr id="16" name="Rectangle 15"/>
          <p:cNvSpPr/>
          <p:nvPr/>
        </p:nvSpPr>
        <p:spPr>
          <a:xfrm>
            <a:off x="152400" y="5903893"/>
            <a:ext cx="1839093"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6">
                    <a:lumMod val="40000"/>
                    <a:lumOff val="60000"/>
                  </a:schemeClr>
                </a:solidFill>
                <a:latin typeface="Arial Rounded MT Bold" pitchFamily="34" charset="0"/>
              </a:rPr>
              <a:t>Rooted in</a:t>
            </a:r>
          </a:p>
          <a:p>
            <a:pPr algn="ctr"/>
            <a:r>
              <a:rPr lang="en-US" sz="2800" b="1" cap="none" spc="0" dirty="0" smtClean="0">
                <a:ln/>
                <a:solidFill>
                  <a:schemeClr val="accent6">
                    <a:lumMod val="40000"/>
                    <a:lumOff val="60000"/>
                  </a:schemeClr>
                </a:solidFill>
                <a:effectLst/>
                <a:latin typeface="Arial Rounded MT Bold" pitchFamily="34" charset="0"/>
              </a:rPr>
              <a:t>Covenant</a:t>
            </a:r>
            <a:endParaRPr lang="en-US" sz="2800" b="1" cap="none" spc="0" dirty="0">
              <a:ln/>
              <a:solidFill>
                <a:schemeClr val="accent6">
                  <a:lumMod val="40000"/>
                  <a:lumOff val="60000"/>
                </a:schemeClr>
              </a:solidFill>
              <a:effectLst/>
              <a:latin typeface="Arial Rounded MT Bold" pitchFamily="34" charset="0"/>
            </a:endParaRPr>
          </a:p>
        </p:txBody>
      </p:sp>
      <p:pic>
        <p:nvPicPr>
          <p:cNvPr id="1026" name="Picture 2" descr="C:\Users\Rae\Desktop\why ques mark man.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05871" y="968196"/>
            <a:ext cx="1840910"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1. Prophecy Song Jan 5 2016\#1 Art -  Photoshop &amp; 8 folders June 9\Bride and Jesus Harlot\Bride 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3200400"/>
            <a:ext cx="2190474" cy="2800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F:\Kelowna Workshop Nov 2016\Kelowna PPT art\Why p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1200" y="1295400"/>
            <a:ext cx="1706563" cy="12430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922520" y="2213921"/>
            <a:ext cx="3003181"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i="1" dirty="0" smtClean="0">
                <a:ln w="11430"/>
                <a:solidFill>
                  <a:srgbClr val="002060"/>
                </a:solidFill>
                <a:effectLst>
                  <a:outerShdw blurRad="50800" dist="39000" dir="5460000" algn="tl">
                    <a:srgbClr val="000000">
                      <a:alpha val="38000"/>
                    </a:srgbClr>
                  </a:outerShdw>
                </a:effectLst>
              </a:rPr>
              <a:t>… is a Calendar study important?</a:t>
            </a:r>
            <a:endParaRPr lang="en-US" sz="2400" b="1" i="1" dirty="0">
              <a:ln w="11430"/>
              <a:solidFill>
                <a:srgbClr val="00206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125313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par>
                          <p:cTn id="8" fill="hold">
                            <p:stCondLst>
                              <p:cond delay="2250"/>
                            </p:stCondLst>
                            <p:childTnLst>
                              <p:par>
                                <p:cTn id="9" presetID="22" presetClass="entr" presetSubtype="8"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250"/>
                                        <p:tgtEl>
                                          <p:spTgt spid="12"/>
                                        </p:tgtEl>
                                      </p:cBhvr>
                                    </p:animEffect>
                                  </p:childTnLst>
                                </p:cTn>
                              </p:par>
                            </p:childTnLst>
                          </p:cTn>
                        </p:par>
                        <p:par>
                          <p:cTn id="12" fill="hold">
                            <p:stCondLst>
                              <p:cond delay="4500"/>
                            </p:stCondLst>
                            <p:childTnLst>
                              <p:par>
                                <p:cTn id="13" presetID="22" presetClass="entr" presetSubtype="8"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250"/>
                                        <p:tgtEl>
                                          <p:spTgt spid="13"/>
                                        </p:tgtEl>
                                      </p:cBhvr>
                                    </p:animEffect>
                                  </p:childTnLst>
                                </p:cTn>
                              </p:par>
                            </p:childTnLst>
                          </p:cTn>
                        </p:par>
                        <p:par>
                          <p:cTn id="16" fill="hold">
                            <p:stCondLst>
                              <p:cond delay="6750"/>
                            </p:stCondLst>
                            <p:childTnLst>
                              <p:par>
                                <p:cTn id="17" presetID="42" presetClass="entr" presetSubtype="0" fill="hold" nodeType="afterEffect">
                                  <p:stCondLst>
                                    <p:cond delay="15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16" presetClass="entr" presetSubtype="37" fill="hold" nodeType="withEffect">
                                  <p:stCondLst>
                                    <p:cond delay="1500"/>
                                  </p:stCondLst>
                                  <p:childTnLst>
                                    <p:set>
                                      <p:cBhvr>
                                        <p:cTn id="23" dur="1" fill="hold">
                                          <p:stCondLst>
                                            <p:cond delay="0"/>
                                          </p:stCondLst>
                                        </p:cTn>
                                        <p:tgtEl>
                                          <p:spTgt spid="4098"/>
                                        </p:tgtEl>
                                        <p:attrNameLst>
                                          <p:attrName>style.visibility</p:attrName>
                                        </p:attrNameLst>
                                      </p:cBhvr>
                                      <p:to>
                                        <p:strVal val="visible"/>
                                      </p:to>
                                    </p:set>
                                    <p:animEffect transition="in" filter="barn(outVertical)">
                                      <p:cBhvr>
                                        <p:cTn id="24" dur="500"/>
                                        <p:tgtEl>
                                          <p:spTgt spid="4098"/>
                                        </p:tgtEl>
                                      </p:cBhvr>
                                    </p:animEffect>
                                  </p:childTnLst>
                                </p:cTn>
                              </p:par>
                              <p:par>
                                <p:cTn id="25" presetID="42" presetClass="entr" presetSubtype="0" fill="hold" grpId="0" nodeType="withEffect">
                                  <p:stCondLst>
                                    <p:cond delay="1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circle(out)">
                                      <p:cBhvr>
                                        <p:cTn id="34" dur="2000"/>
                                        <p:tgtEl>
                                          <p:spTgt spid="1027"/>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
            <a:ext cx="7406640" cy="1472184"/>
          </a:xfrm>
        </p:spPr>
        <p:txBody>
          <a:bodyPr/>
          <a:lstStyle/>
          <a:p>
            <a:pPr algn="ctr"/>
            <a:r>
              <a:rPr lang="en-US" dirty="0" smtClean="0"/>
              <a:t>Yahuah’s Covenant Calendar</a:t>
            </a:r>
            <a:endParaRPr lang="en-US" dirty="0"/>
          </a:p>
        </p:txBody>
      </p:sp>
      <p:pic>
        <p:nvPicPr>
          <p:cNvPr id="1026" name="Picture 2" descr="C:\Users\Rae\Desktop\Kelowna PPT art\roots in tora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241604"/>
            <a:ext cx="4876800" cy="337763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066800" y="1676400"/>
            <a:ext cx="7689094" cy="4038600"/>
          </a:xfrm>
        </p:spPr>
        <p:txBody>
          <a:bodyPr>
            <a:normAutofit fontScale="92500" lnSpcReduction="10000"/>
            <a:scene3d>
              <a:camera prst="orthographicFront"/>
              <a:lightRig rig="threePt" dir="t"/>
            </a:scene3d>
            <a:sp3d extrusionH="57150">
              <a:bevelT w="38100" h="38100" prst="angle"/>
            </a:sp3d>
          </a:bodyPr>
          <a:lstStyle/>
          <a:p>
            <a:r>
              <a:rPr lang="en-US" dirty="0" smtClean="0">
                <a:solidFill>
                  <a:schemeClr val="accent6">
                    <a:lumMod val="60000"/>
                    <a:lumOff val="40000"/>
                  </a:schemeClr>
                </a:solidFill>
                <a:latin typeface="Arial Rounded MT Bold" pitchFamily="34" charset="0"/>
              </a:rPr>
              <a:t>There are many calendars in this world, and many more religious calendars – all claiming to be the “right calendar” to propose how Yahuah’s </a:t>
            </a:r>
            <a:r>
              <a:rPr lang="en-US" dirty="0">
                <a:solidFill>
                  <a:schemeClr val="accent6">
                    <a:lumMod val="60000"/>
                    <a:lumOff val="40000"/>
                  </a:schemeClr>
                </a:solidFill>
                <a:latin typeface="Arial Rounded MT Bold" pitchFamily="34" charset="0"/>
              </a:rPr>
              <a:t>C</a:t>
            </a:r>
            <a:r>
              <a:rPr lang="en-US" dirty="0" smtClean="0">
                <a:solidFill>
                  <a:schemeClr val="accent6">
                    <a:lumMod val="60000"/>
                    <a:lumOff val="40000"/>
                  </a:schemeClr>
                </a:solidFill>
                <a:latin typeface="Arial Rounded MT Bold" pitchFamily="34" charset="0"/>
              </a:rPr>
              <a:t>alendar can be accurately found.  </a:t>
            </a:r>
            <a:br>
              <a:rPr lang="en-US" dirty="0" smtClean="0">
                <a:solidFill>
                  <a:schemeClr val="accent6">
                    <a:lumMod val="60000"/>
                    <a:lumOff val="40000"/>
                  </a:schemeClr>
                </a:solidFill>
                <a:latin typeface="Arial Rounded MT Bold" pitchFamily="34" charset="0"/>
              </a:rPr>
            </a:br>
            <a:endParaRPr lang="en-US" sz="1200" dirty="0" smtClean="0">
              <a:solidFill>
                <a:schemeClr val="accent6">
                  <a:lumMod val="60000"/>
                  <a:lumOff val="40000"/>
                </a:schemeClr>
              </a:solidFill>
              <a:latin typeface="Arial Rounded MT Bold" pitchFamily="34" charset="0"/>
            </a:endParaRPr>
          </a:p>
          <a:p>
            <a:r>
              <a:rPr lang="en-US" dirty="0" smtClean="0">
                <a:solidFill>
                  <a:schemeClr val="accent6"/>
                </a:solidFill>
                <a:latin typeface="Arial Rounded MT Bold" pitchFamily="34" charset="0"/>
              </a:rPr>
              <a:t>This study will be based </a:t>
            </a:r>
            <a:br>
              <a:rPr lang="en-US" dirty="0" smtClean="0">
                <a:solidFill>
                  <a:schemeClr val="accent6"/>
                </a:solidFill>
                <a:latin typeface="Arial Rounded MT Bold" pitchFamily="34" charset="0"/>
              </a:rPr>
            </a:br>
            <a:r>
              <a:rPr lang="en-US" dirty="0" smtClean="0">
                <a:solidFill>
                  <a:schemeClr val="accent6"/>
                </a:solidFill>
                <a:latin typeface="Arial Rounded MT Bold" pitchFamily="34" charset="0"/>
              </a:rPr>
              <a:t>on the Covenant Calendar </a:t>
            </a:r>
            <a:br>
              <a:rPr lang="en-US" dirty="0" smtClean="0">
                <a:solidFill>
                  <a:schemeClr val="accent6"/>
                </a:solidFill>
                <a:latin typeface="Arial Rounded MT Bold" pitchFamily="34" charset="0"/>
              </a:rPr>
            </a:br>
            <a:r>
              <a:rPr lang="en-US" dirty="0" smtClean="0">
                <a:solidFill>
                  <a:schemeClr val="accent6"/>
                </a:solidFill>
                <a:latin typeface="Arial Rounded MT Bold" pitchFamily="34" charset="0"/>
              </a:rPr>
              <a:t>rooted in the Torah Books </a:t>
            </a:r>
            <a:br>
              <a:rPr lang="en-US" dirty="0" smtClean="0">
                <a:solidFill>
                  <a:schemeClr val="accent6"/>
                </a:solidFill>
                <a:latin typeface="Arial Rounded MT Bold" pitchFamily="34" charset="0"/>
              </a:rPr>
            </a:br>
            <a:r>
              <a:rPr lang="en-US" dirty="0" smtClean="0">
                <a:solidFill>
                  <a:schemeClr val="accent6"/>
                </a:solidFill>
                <a:latin typeface="Arial Rounded MT Bold" pitchFamily="34" charset="0"/>
              </a:rPr>
              <a:t>of Gen &amp; </a:t>
            </a:r>
            <a:r>
              <a:rPr lang="en-US" dirty="0" err="1" smtClean="0">
                <a:solidFill>
                  <a:schemeClr val="accent6"/>
                </a:solidFill>
                <a:latin typeface="Arial Rounded MT Bold" pitchFamily="34" charset="0"/>
              </a:rPr>
              <a:t>Exo</a:t>
            </a:r>
            <a:r>
              <a:rPr lang="en-US" dirty="0" smtClean="0">
                <a:solidFill>
                  <a:schemeClr val="accent6"/>
                </a:solidFill>
                <a:latin typeface="Arial Rounded MT Bold" pitchFamily="34" charset="0"/>
              </a:rPr>
              <a:t> where the </a:t>
            </a:r>
            <a:br>
              <a:rPr lang="en-US" dirty="0" smtClean="0">
                <a:solidFill>
                  <a:schemeClr val="accent6"/>
                </a:solidFill>
                <a:latin typeface="Arial Rounded MT Bold" pitchFamily="34" charset="0"/>
              </a:rPr>
            </a:br>
            <a:r>
              <a:rPr lang="en-US" dirty="0" smtClean="0">
                <a:solidFill>
                  <a:schemeClr val="accent6"/>
                </a:solidFill>
                <a:latin typeface="Arial Rounded MT Bold" pitchFamily="34" charset="0"/>
              </a:rPr>
              <a:t>Book of the Covenant </a:t>
            </a:r>
            <a:br>
              <a:rPr lang="en-US" dirty="0" smtClean="0">
                <a:solidFill>
                  <a:schemeClr val="accent6"/>
                </a:solidFill>
                <a:latin typeface="Arial Rounded MT Bold" pitchFamily="34" charset="0"/>
              </a:rPr>
            </a:br>
            <a:r>
              <a:rPr lang="en-US" dirty="0" smtClean="0">
                <a:solidFill>
                  <a:schemeClr val="accent6"/>
                </a:solidFill>
                <a:latin typeface="Arial Rounded MT Bold" pitchFamily="34" charset="0"/>
              </a:rPr>
              <a:t>is found, named </a:t>
            </a:r>
            <a:br>
              <a:rPr lang="en-US" dirty="0" smtClean="0">
                <a:solidFill>
                  <a:schemeClr val="accent6"/>
                </a:solidFill>
                <a:latin typeface="Arial Rounded MT Bold" pitchFamily="34" charset="0"/>
              </a:rPr>
            </a:br>
            <a:r>
              <a:rPr lang="en-US" dirty="0" smtClean="0">
                <a:solidFill>
                  <a:schemeClr val="accent6"/>
                </a:solidFill>
                <a:latin typeface="Arial Rounded MT Bold" pitchFamily="34" charset="0"/>
              </a:rPr>
              <a:t>and blood ratified. </a:t>
            </a:r>
            <a:endParaRPr lang="en-US" dirty="0">
              <a:solidFill>
                <a:schemeClr val="accent6"/>
              </a:solidFill>
              <a:latin typeface="Arial Rounded MT Bold" pitchFamily="34" charset="0"/>
            </a:endParaRPr>
          </a:p>
        </p:txBody>
      </p:sp>
      <p:sp>
        <p:nvSpPr>
          <p:cNvPr id="4" name="Slide Number Placeholder 3"/>
          <p:cNvSpPr>
            <a:spLocks noGrp="1"/>
          </p:cNvSpPr>
          <p:nvPr>
            <p:ph type="sldNum" sz="quarter" idx="12"/>
          </p:nvPr>
        </p:nvSpPr>
        <p:spPr>
          <a:xfrm>
            <a:off x="8648700" y="6287505"/>
            <a:ext cx="457200" cy="476250"/>
          </a:xfrm>
        </p:spPr>
        <p:txBody>
          <a:bodyPr/>
          <a:lstStyle/>
          <a:p>
            <a:fld id="{2BE6B4C8-6DDA-4719-BF51-32C23F81C6D0}" type="slidenum">
              <a:rPr lang="en-US" smtClean="0"/>
              <a:pPr/>
              <a:t>2</a:t>
            </a:fld>
            <a:endParaRPr lang="en-US" dirty="0"/>
          </a:p>
        </p:txBody>
      </p:sp>
      <p:sp>
        <p:nvSpPr>
          <p:cNvPr id="6" name="Content Placeholder 3"/>
          <p:cNvSpPr txBox="1">
            <a:spLocks/>
          </p:cNvSpPr>
          <p:nvPr/>
        </p:nvSpPr>
        <p:spPr>
          <a:xfrm>
            <a:off x="9525000" y="2286000"/>
            <a:ext cx="8534400" cy="4419600"/>
          </a:xfrm>
          <a:prstGeom prst="rect">
            <a:avLst/>
          </a:prstGeom>
        </p:spPr>
        <p:txBody>
          <a:bodyPr tIns="0">
            <a:normAutofit fontScale="77500" lnSpcReduction="20000"/>
            <a:scene3d>
              <a:camera prst="orthographicFront"/>
              <a:lightRig rig="threePt" dir="t"/>
            </a:scene3d>
            <a:sp3d extrusionH="57150">
              <a:bevelT w="38100" h="38100" prst="angle"/>
            </a:sp3d>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Arial" pitchFamily="34" charset="0"/>
                <a:ea typeface="+mn-ea"/>
                <a:cs typeface="Arial" pitchFamily="34" charset="0"/>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82296" algn="ctr"/>
            <a:r>
              <a:rPr lang="en-US" sz="11500" b="1" smtClean="0">
                <a:ln w="900" cmpd="sng">
                  <a:solidFill>
                    <a:srgbClr val="B13F9A">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Edwardian Script ITC" pitchFamily="66" charset="0"/>
              </a:rPr>
              <a:t>Introduction:  </a:t>
            </a:r>
            <a:br>
              <a:rPr lang="en-US" sz="11500" b="1" smtClean="0">
                <a:ln w="900" cmpd="sng">
                  <a:solidFill>
                    <a:srgbClr val="B13F9A">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Edwardian Script ITC" pitchFamily="66" charset="0"/>
              </a:rPr>
            </a:br>
            <a:r>
              <a:rPr lang="en-US" sz="16400" b="1" smtClean="0">
                <a:ln w="900" cmpd="sng">
                  <a:solidFill>
                    <a:srgbClr val="B13F9A">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Edwardian Script ITC" pitchFamily="66" charset="0"/>
              </a:rPr>
              <a:t>The  </a:t>
            </a:r>
            <a:r>
              <a:rPr lang="en-US" sz="16400" b="1" smtClean="0">
                <a:ln w="900" cmpd="sng">
                  <a:solidFill>
                    <a:srgbClr val="B13F9A">
                      <a:alpha val="55000"/>
                    </a:srgbClr>
                  </a:solidFill>
                  <a:prstDash val="solid"/>
                </a:ln>
                <a:solidFill>
                  <a:srgbClr val="E5AFC2"/>
                </a:solidFill>
                <a:effectLst>
                  <a:innerShdw blurRad="101600" dist="76200" dir="5400000">
                    <a:schemeClr val="accent1">
                      <a:satMod val="190000"/>
                      <a:tint val="100000"/>
                      <a:alpha val="74000"/>
                    </a:schemeClr>
                  </a:innerShdw>
                </a:effectLst>
                <a:latin typeface="Edwardian Script ITC" pitchFamily="66" charset="0"/>
              </a:rPr>
              <a:t>Bride’s</a:t>
            </a:r>
            <a:r>
              <a:rPr lang="en-US" sz="16400" b="1" smtClean="0">
                <a:ln w="900" cmpd="sng">
                  <a:solidFill>
                    <a:srgbClr val="B13F9A">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Edwardian Script ITC" pitchFamily="66" charset="0"/>
              </a:rPr>
              <a:t> </a:t>
            </a:r>
            <a:r>
              <a:rPr lang="en-US" sz="16400" b="1" smtClean="0">
                <a:ln w="900" cmpd="sng">
                  <a:solidFill>
                    <a:srgbClr val="B13F9A">
                      <a:alpha val="55000"/>
                    </a:srgbClr>
                  </a:solidFill>
                  <a:prstDash val="solid"/>
                </a:ln>
                <a:solidFill>
                  <a:schemeClr val="accent1">
                    <a:lumMod val="60000"/>
                    <a:lumOff val="40000"/>
                  </a:schemeClr>
                </a:solidFill>
                <a:effectLst>
                  <a:innerShdw blurRad="101600" dist="76200" dir="5400000">
                    <a:schemeClr val="accent1">
                      <a:satMod val="190000"/>
                      <a:tint val="100000"/>
                      <a:alpha val="74000"/>
                    </a:schemeClr>
                  </a:innerShdw>
                </a:effectLst>
                <a:latin typeface="Edwardian Script ITC" pitchFamily="66" charset="0"/>
              </a:rPr>
              <a:t>Blueprint</a:t>
            </a:r>
            <a:endParaRPr lang="en-US" sz="11500" b="1" dirty="0" smtClean="0">
              <a:ln w="900" cmpd="sng">
                <a:solidFill>
                  <a:srgbClr val="B13F9A">
                    <a:alpha val="55000"/>
                  </a:srgbClr>
                </a:solidFill>
                <a:prstDash val="solid"/>
              </a:ln>
              <a:solidFill>
                <a:schemeClr val="accent1">
                  <a:lumMod val="60000"/>
                  <a:lumOff val="40000"/>
                </a:schemeClr>
              </a:solidFill>
              <a:effectLst>
                <a:innerShdw blurRad="101600" dist="76200" dir="5400000">
                  <a:schemeClr val="accent1">
                    <a:satMod val="190000"/>
                    <a:tint val="100000"/>
                    <a:alpha val="74000"/>
                  </a:schemeClr>
                </a:innerShdw>
              </a:effectLst>
              <a:latin typeface="Edwardian Script ITC" pitchFamily="66" charset="0"/>
            </a:endParaRPr>
          </a:p>
        </p:txBody>
      </p:sp>
      <p:pic>
        <p:nvPicPr>
          <p:cNvPr id="7" name="Picture 2" descr="C:\Users\Rae\Desktop\bride with Yah on steps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438400"/>
            <a:ext cx="2529266" cy="31666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1143000"/>
            <a:ext cx="1919666" cy="1200329"/>
          </a:xfrm>
          <a:prstGeom prst="rect">
            <a:avLst/>
          </a:prstGeom>
          <a:noFill/>
        </p:spPr>
        <p:txBody>
          <a:bodyPr wrap="square" rtlCol="0">
            <a:spAutoFit/>
          </a:bodyPr>
          <a:lstStyle/>
          <a:p>
            <a:r>
              <a:rPr lang="en-US" dirty="0" smtClean="0"/>
              <a:t>All bride PPTs should be deleted and keep only this one.  9-19-19</a:t>
            </a:r>
            <a:endParaRPr lang="en-US" dirty="0"/>
          </a:p>
        </p:txBody>
      </p:sp>
    </p:spTree>
    <p:extLst>
      <p:ext uri="{BB962C8B-B14F-4D97-AF65-F5344CB8AC3E}">
        <p14:creationId xmlns:p14="http://schemas.microsoft.com/office/powerpoint/2010/main" val="38329796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E6B4C8-6DDA-4719-BF51-32C23F81C6D0}" type="slidenum">
              <a:rPr lang="en-US" smtClean="0"/>
              <a:pPr/>
              <a:t>20</a:t>
            </a:fld>
            <a:endParaRPr lang="en-US" dirty="0"/>
          </a:p>
        </p:txBody>
      </p:sp>
      <p:sp>
        <p:nvSpPr>
          <p:cNvPr id="7" name="Title 1"/>
          <p:cNvSpPr>
            <a:spLocks noGrp="1"/>
          </p:cNvSpPr>
          <p:nvPr>
            <p:ph type="title"/>
          </p:nvPr>
        </p:nvSpPr>
        <p:spPr>
          <a:xfrm>
            <a:off x="1435608" y="0"/>
            <a:ext cx="7498080" cy="1143000"/>
          </a:xfrm>
        </p:spPr>
        <p:txBody>
          <a:bodyPr>
            <a:normAutofit/>
          </a:bodyPr>
          <a:lstStyle/>
          <a:p>
            <a:pPr algn="ctr"/>
            <a:r>
              <a:rPr lang="en-US" dirty="0" smtClean="0">
                <a:solidFill>
                  <a:schemeClr val="accent1"/>
                </a:solidFill>
              </a:rPr>
              <a:t>Some Important Questions</a:t>
            </a:r>
            <a:endParaRPr lang="en-US" dirty="0">
              <a:solidFill>
                <a:schemeClr val="accent1"/>
              </a:solidFill>
            </a:endParaRPr>
          </a:p>
        </p:txBody>
      </p:sp>
      <p:sp>
        <p:nvSpPr>
          <p:cNvPr id="8" name="Content Placeholder 2"/>
          <p:cNvSpPr>
            <a:spLocks noGrp="1"/>
          </p:cNvSpPr>
          <p:nvPr>
            <p:ph idx="1"/>
          </p:nvPr>
        </p:nvSpPr>
        <p:spPr>
          <a:xfrm>
            <a:off x="1219200" y="1143000"/>
            <a:ext cx="7714488" cy="5791200"/>
          </a:xfrm>
        </p:spPr>
        <p:txBody>
          <a:bodyPr>
            <a:normAutofit fontScale="70000" lnSpcReduction="20000"/>
            <a:scene3d>
              <a:camera prst="orthographicFront"/>
              <a:lightRig rig="threePt" dir="t"/>
            </a:scene3d>
            <a:sp3d extrusionH="57150">
              <a:bevelT w="38100" h="38100" prst="angle"/>
            </a:sp3d>
          </a:bodyPr>
          <a:lstStyle/>
          <a:p>
            <a:r>
              <a:rPr lang="en-US" dirty="0" smtClean="0">
                <a:solidFill>
                  <a:srgbClr val="7030A0"/>
                </a:solidFill>
              </a:rPr>
              <a:t>There are so many different </a:t>
            </a:r>
            <a:r>
              <a:rPr lang="en-US" sz="2600" dirty="0" smtClean="0">
                <a:solidFill>
                  <a:srgbClr val="7030A0"/>
                </a:solidFill>
              </a:rPr>
              <a:t>[Scriptural]  </a:t>
            </a:r>
            <a:r>
              <a:rPr lang="en-US" dirty="0" smtClean="0">
                <a:solidFill>
                  <a:srgbClr val="7030A0"/>
                </a:solidFill>
              </a:rPr>
              <a:t>calendars out there, how are we supposed to know which one is right? </a:t>
            </a:r>
          </a:p>
          <a:p>
            <a:r>
              <a:rPr lang="en-US" b="1" dirty="0" smtClean="0">
                <a:solidFill>
                  <a:schemeClr val="accent1"/>
                </a:solidFill>
              </a:rPr>
              <a:t>For day-start:  </a:t>
            </a:r>
            <a:r>
              <a:rPr lang="en-US" dirty="0" smtClean="0">
                <a:solidFill>
                  <a:schemeClr val="accent1"/>
                </a:solidFill>
              </a:rPr>
              <a:t>some calendars follow sunset, midnight, sunrise and dawn twilight.  How can we be sure what to follow?</a:t>
            </a:r>
          </a:p>
          <a:p>
            <a:r>
              <a:rPr lang="en-US" b="1" dirty="0" smtClean="0">
                <a:solidFill>
                  <a:srgbClr val="7030A0"/>
                </a:solidFill>
              </a:rPr>
              <a:t>For month-start:  </a:t>
            </a:r>
            <a:r>
              <a:rPr lang="en-US" dirty="0" smtClean="0">
                <a:solidFill>
                  <a:srgbClr val="7030A0"/>
                </a:solidFill>
              </a:rPr>
              <a:t>There are so many variations using the moon, how can one know which variation is right? </a:t>
            </a:r>
          </a:p>
          <a:p>
            <a:r>
              <a:rPr lang="en-US" b="1" dirty="0" smtClean="0">
                <a:solidFill>
                  <a:schemeClr val="accent1"/>
                </a:solidFill>
              </a:rPr>
              <a:t>For Year-start</a:t>
            </a:r>
            <a:r>
              <a:rPr lang="en-US" dirty="0" smtClean="0">
                <a:solidFill>
                  <a:schemeClr val="accent1"/>
                </a:solidFill>
              </a:rPr>
              <a:t>:  Between all the different combinations, can the year begin either before or after the equinox?  </a:t>
            </a:r>
            <a:br>
              <a:rPr lang="en-US" dirty="0" smtClean="0">
                <a:solidFill>
                  <a:schemeClr val="accent1"/>
                </a:solidFill>
              </a:rPr>
            </a:br>
            <a:r>
              <a:rPr lang="en-US" dirty="0" smtClean="0">
                <a:solidFill>
                  <a:schemeClr val="accent1"/>
                </a:solidFill>
              </a:rPr>
              <a:t>Or equilux?  Surely every combination can’t be right?  </a:t>
            </a:r>
          </a:p>
          <a:p>
            <a:r>
              <a:rPr lang="en-US" b="1" dirty="0" smtClean="0">
                <a:solidFill>
                  <a:srgbClr val="7030A0"/>
                </a:solidFill>
              </a:rPr>
              <a:t>For weekly Sabbath-start:  </a:t>
            </a:r>
            <a:r>
              <a:rPr lang="en-US" dirty="0" smtClean="0">
                <a:solidFill>
                  <a:srgbClr val="7030A0"/>
                </a:solidFill>
              </a:rPr>
              <a:t>There are many varieties now!  Who can sort out this problem?  (Lunar Sabbaths?)</a:t>
            </a:r>
          </a:p>
          <a:p>
            <a:r>
              <a:rPr lang="en-US" dirty="0" smtClean="0">
                <a:solidFill>
                  <a:schemeClr val="accent1"/>
                </a:solidFill>
              </a:rPr>
              <a:t>All of these calendar issues are affected in many </a:t>
            </a:r>
            <a:br>
              <a:rPr lang="en-US" dirty="0" smtClean="0">
                <a:solidFill>
                  <a:schemeClr val="accent1"/>
                </a:solidFill>
              </a:rPr>
            </a:br>
            <a:r>
              <a:rPr lang="en-US" dirty="0" smtClean="0">
                <a:solidFill>
                  <a:schemeClr val="accent1"/>
                </a:solidFill>
              </a:rPr>
              <a:t>different ways, which also tampers with the proper commencement times for the Appointed Times of worship.  Is there really a solution? </a:t>
            </a:r>
          </a:p>
          <a:p>
            <a:r>
              <a:rPr lang="en-US" dirty="0" smtClean="0">
                <a:solidFill>
                  <a:srgbClr val="7030A0"/>
                </a:solidFill>
              </a:rPr>
              <a:t>Yes, Moses has the answer in his Torah books.  </a:t>
            </a:r>
            <a:br>
              <a:rPr lang="en-US" dirty="0" smtClean="0">
                <a:solidFill>
                  <a:srgbClr val="7030A0"/>
                </a:solidFill>
              </a:rPr>
            </a:br>
            <a:r>
              <a:rPr lang="en-US" dirty="0" smtClean="0">
                <a:solidFill>
                  <a:srgbClr val="7030A0"/>
                </a:solidFill>
              </a:rPr>
              <a:t>All the answers are firmly given in Yahuah’s Covenant.</a:t>
            </a:r>
            <a:endParaRPr lang="en-US" dirty="0">
              <a:solidFill>
                <a:srgbClr val="7030A0"/>
              </a:solidFill>
            </a:endParaRPr>
          </a:p>
        </p:txBody>
      </p:sp>
      <p:pic>
        <p:nvPicPr>
          <p:cNvPr id="5" name="Picture 3" descr="C:\Users\Rae\Desktop\Kelowna PPT art\Calenda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2589212"/>
            <a:ext cx="1387475" cy="138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7787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2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2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25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125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125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12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alpha val="52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E6B4C8-6DDA-4719-BF51-32C23F81C6D0}" type="slidenum">
              <a:rPr lang="en-US" smtClean="0"/>
              <a:pPr/>
              <a:t>21</a:t>
            </a:fld>
            <a:endParaRPr lang="en-US" dirty="0"/>
          </a:p>
        </p:txBody>
      </p:sp>
      <p:sp>
        <p:nvSpPr>
          <p:cNvPr id="7" name="Title 1"/>
          <p:cNvSpPr>
            <a:spLocks noGrp="1"/>
          </p:cNvSpPr>
          <p:nvPr>
            <p:ph type="title"/>
          </p:nvPr>
        </p:nvSpPr>
        <p:spPr>
          <a:xfrm>
            <a:off x="1295400" y="152400"/>
            <a:ext cx="7638288" cy="1143000"/>
          </a:xfrm>
        </p:spPr>
        <p:txBody>
          <a:bodyPr>
            <a:normAutofit fontScale="90000"/>
          </a:bodyPr>
          <a:lstStyle/>
          <a:p>
            <a:pPr algn="ctr"/>
            <a:r>
              <a:rPr lang="en-US" dirty="0" smtClean="0">
                <a:solidFill>
                  <a:srgbClr val="C00000"/>
                </a:solidFill>
              </a:rPr>
              <a:t>Where is Yahuah’s</a:t>
            </a:r>
            <a:br>
              <a:rPr lang="en-US" dirty="0" smtClean="0">
                <a:solidFill>
                  <a:srgbClr val="C00000"/>
                </a:solidFill>
              </a:rPr>
            </a:br>
            <a:r>
              <a:rPr lang="en-US" dirty="0" smtClean="0">
                <a:solidFill>
                  <a:srgbClr val="C00000"/>
                </a:solidFill>
              </a:rPr>
              <a:t> Book of the Covenant Found?</a:t>
            </a:r>
            <a:endParaRPr lang="en-US" dirty="0">
              <a:solidFill>
                <a:srgbClr val="C00000"/>
              </a:solidFill>
            </a:endParaRPr>
          </a:p>
        </p:txBody>
      </p:sp>
      <p:sp>
        <p:nvSpPr>
          <p:cNvPr id="8" name="Content Placeholder 2"/>
          <p:cNvSpPr>
            <a:spLocks noGrp="1"/>
          </p:cNvSpPr>
          <p:nvPr>
            <p:ph idx="1"/>
          </p:nvPr>
        </p:nvSpPr>
        <p:spPr>
          <a:xfrm>
            <a:off x="1066800" y="1447800"/>
            <a:ext cx="7714488" cy="5486400"/>
          </a:xfrm>
        </p:spPr>
        <p:txBody>
          <a:bodyPr>
            <a:normAutofit fontScale="92500" lnSpcReduction="10000"/>
            <a:scene3d>
              <a:camera prst="orthographicFront"/>
              <a:lightRig rig="threePt" dir="t"/>
            </a:scene3d>
            <a:sp3d extrusionH="57150">
              <a:bevelT h="25400" prst="softRound"/>
            </a:sp3d>
          </a:bodyPr>
          <a:lstStyle/>
          <a:p>
            <a:r>
              <a:rPr lang="en-US" dirty="0" smtClean="0">
                <a:solidFill>
                  <a:schemeClr val="tx1">
                    <a:lumMod val="50000"/>
                    <a:lumOff val="50000"/>
                  </a:schemeClr>
                </a:solidFill>
              </a:rPr>
              <a:t>Between </a:t>
            </a:r>
            <a:r>
              <a:rPr lang="en-US" dirty="0" smtClean="0">
                <a:solidFill>
                  <a:srgbClr val="00B0F0"/>
                </a:solidFill>
              </a:rPr>
              <a:t>Gen 1:1 </a:t>
            </a:r>
            <a:r>
              <a:rPr lang="en-US" dirty="0" smtClean="0">
                <a:solidFill>
                  <a:schemeClr val="tx1">
                    <a:lumMod val="50000"/>
                    <a:lumOff val="50000"/>
                  </a:schemeClr>
                </a:solidFill>
              </a:rPr>
              <a:t>and </a:t>
            </a:r>
            <a:r>
              <a:rPr lang="en-US" dirty="0" smtClean="0">
                <a:solidFill>
                  <a:srgbClr val="00B0F0"/>
                </a:solidFill>
              </a:rPr>
              <a:t>Exodus 24:11!</a:t>
            </a:r>
          </a:p>
          <a:p>
            <a:r>
              <a:rPr lang="en-US" dirty="0" smtClean="0">
                <a:solidFill>
                  <a:schemeClr val="tx1">
                    <a:lumMod val="50000"/>
                    <a:lumOff val="50000"/>
                  </a:schemeClr>
                </a:solidFill>
              </a:rPr>
              <a:t>Yahuah’s Covenant Calendar is well grounded in </a:t>
            </a:r>
            <a:r>
              <a:rPr lang="en-US" dirty="0" smtClean="0">
                <a:solidFill>
                  <a:srgbClr val="00B0F0"/>
                </a:solidFill>
              </a:rPr>
              <a:t>Genesis</a:t>
            </a:r>
            <a:r>
              <a:rPr lang="en-US" dirty="0" smtClean="0">
                <a:solidFill>
                  <a:schemeClr val="tx1">
                    <a:lumMod val="50000"/>
                    <a:lumOff val="50000"/>
                  </a:schemeClr>
                </a:solidFill>
              </a:rPr>
              <a:t> and </a:t>
            </a:r>
            <a:r>
              <a:rPr lang="en-US" dirty="0" smtClean="0">
                <a:solidFill>
                  <a:srgbClr val="00B0F0"/>
                </a:solidFill>
              </a:rPr>
              <a:t>Exodus.</a:t>
            </a:r>
          </a:p>
          <a:p>
            <a:r>
              <a:rPr lang="en-US" dirty="0" smtClean="0">
                <a:solidFill>
                  <a:srgbClr val="00B050"/>
                </a:solidFill>
              </a:rPr>
              <a:t>Day </a:t>
            </a:r>
            <a:r>
              <a:rPr lang="en-US" sz="2400" dirty="0" smtClean="0">
                <a:solidFill>
                  <a:srgbClr val="00B050"/>
                </a:solidFill>
              </a:rPr>
              <a:t>&lt;yowm&gt;</a:t>
            </a:r>
            <a:r>
              <a:rPr lang="en-US" sz="2400" dirty="0" smtClean="0">
                <a:solidFill>
                  <a:schemeClr val="tx1">
                    <a:lumMod val="50000"/>
                    <a:lumOff val="50000"/>
                  </a:schemeClr>
                </a:solidFill>
              </a:rPr>
              <a:t> </a:t>
            </a:r>
            <a:r>
              <a:rPr lang="en-US" dirty="0" smtClean="0">
                <a:solidFill>
                  <a:schemeClr val="tx1">
                    <a:lumMod val="50000"/>
                    <a:lumOff val="50000"/>
                  </a:schemeClr>
                </a:solidFill>
              </a:rPr>
              <a:t>is given</a:t>
            </a:r>
            <a:br>
              <a:rPr lang="en-US" dirty="0" smtClean="0">
                <a:solidFill>
                  <a:schemeClr val="tx1">
                    <a:lumMod val="50000"/>
                    <a:lumOff val="50000"/>
                  </a:schemeClr>
                </a:solidFill>
              </a:rPr>
            </a:br>
            <a:r>
              <a:rPr lang="en-US" dirty="0" smtClean="0">
                <a:solidFill>
                  <a:schemeClr val="tx1">
                    <a:lumMod val="50000"/>
                    <a:lumOff val="50000"/>
                  </a:schemeClr>
                </a:solidFill>
              </a:rPr>
              <a:t>on the first day of</a:t>
            </a:r>
            <a:br>
              <a:rPr lang="en-US" dirty="0" smtClean="0">
                <a:solidFill>
                  <a:schemeClr val="tx1">
                    <a:lumMod val="50000"/>
                    <a:lumOff val="50000"/>
                  </a:schemeClr>
                </a:solidFill>
              </a:rPr>
            </a:br>
            <a:r>
              <a:rPr lang="en-US" dirty="0" smtClean="0">
                <a:solidFill>
                  <a:schemeClr val="tx1">
                    <a:lumMod val="50000"/>
                    <a:lumOff val="50000"/>
                  </a:schemeClr>
                </a:solidFill>
              </a:rPr>
              <a:t>creation.  </a:t>
            </a:r>
            <a:r>
              <a:rPr lang="en-US" sz="2400" dirty="0" smtClean="0">
                <a:solidFill>
                  <a:srgbClr val="00B0F0"/>
                </a:solidFill>
              </a:rPr>
              <a:t>Gen 1:1-5.</a:t>
            </a:r>
            <a:r>
              <a:rPr lang="en-US" dirty="0" smtClean="0">
                <a:solidFill>
                  <a:srgbClr val="00B0F0"/>
                </a:solidFill>
              </a:rPr>
              <a:t>  </a:t>
            </a:r>
          </a:p>
          <a:p>
            <a:r>
              <a:rPr lang="en-US" dirty="0" smtClean="0">
                <a:solidFill>
                  <a:srgbClr val="FF0000"/>
                </a:solidFill>
              </a:rPr>
              <a:t>Month </a:t>
            </a:r>
            <a:r>
              <a:rPr lang="en-US" sz="2400" dirty="0" smtClean="0">
                <a:solidFill>
                  <a:srgbClr val="FF0000"/>
                </a:solidFill>
              </a:rPr>
              <a:t>&lt;</a:t>
            </a:r>
            <a:r>
              <a:rPr lang="en-US" sz="2400" dirty="0" err="1" smtClean="0">
                <a:solidFill>
                  <a:srgbClr val="FF0000"/>
                </a:solidFill>
              </a:rPr>
              <a:t>chodesh</a:t>
            </a:r>
            <a:r>
              <a:rPr lang="en-US" sz="2400" dirty="0" smtClean="0">
                <a:solidFill>
                  <a:srgbClr val="FF0000"/>
                </a:solidFill>
              </a:rPr>
              <a:t>&gt;</a:t>
            </a:r>
            <a:r>
              <a:rPr lang="en-US" sz="2400" dirty="0" smtClean="0">
                <a:solidFill>
                  <a:schemeClr val="tx1">
                    <a:lumMod val="50000"/>
                    <a:lumOff val="50000"/>
                  </a:schemeClr>
                </a:solidFill>
              </a:rPr>
              <a:t> </a:t>
            </a:r>
            <a:r>
              <a:rPr lang="en-US" dirty="0" smtClean="0">
                <a:solidFill>
                  <a:schemeClr val="tx1">
                    <a:lumMod val="50000"/>
                    <a:lumOff val="50000"/>
                  </a:schemeClr>
                </a:solidFill>
              </a:rPr>
              <a:t>is </a:t>
            </a:r>
            <a:br>
              <a:rPr lang="en-US" dirty="0" smtClean="0">
                <a:solidFill>
                  <a:schemeClr val="tx1">
                    <a:lumMod val="50000"/>
                    <a:lumOff val="50000"/>
                  </a:schemeClr>
                </a:solidFill>
              </a:rPr>
            </a:br>
            <a:r>
              <a:rPr lang="en-US" dirty="0" smtClean="0">
                <a:solidFill>
                  <a:schemeClr val="tx1">
                    <a:lumMod val="50000"/>
                    <a:lumOff val="50000"/>
                  </a:schemeClr>
                </a:solidFill>
              </a:rPr>
              <a:t>found in </a:t>
            </a:r>
            <a:r>
              <a:rPr lang="en-US" dirty="0" smtClean="0">
                <a:solidFill>
                  <a:srgbClr val="00B0F0"/>
                </a:solidFill>
              </a:rPr>
              <a:t>Gen 7-8.</a:t>
            </a:r>
          </a:p>
          <a:p>
            <a:r>
              <a:rPr lang="en-US" dirty="0" smtClean="0">
                <a:solidFill>
                  <a:srgbClr val="FF0000"/>
                </a:solidFill>
              </a:rPr>
              <a:t>First 3 months</a:t>
            </a:r>
            <a:r>
              <a:rPr lang="en-US" dirty="0" smtClean="0">
                <a:solidFill>
                  <a:schemeClr val="tx1">
                    <a:lumMod val="50000"/>
                    <a:lumOff val="50000"/>
                  </a:schemeClr>
                </a:solidFill>
              </a:rPr>
              <a:t> </a:t>
            </a:r>
            <a:r>
              <a:rPr lang="en-US" sz="2600" dirty="0" smtClean="0">
                <a:solidFill>
                  <a:schemeClr val="tx1">
                    <a:lumMod val="50000"/>
                    <a:lumOff val="50000"/>
                  </a:schemeClr>
                </a:solidFill>
              </a:rPr>
              <a:t>(including </a:t>
            </a:r>
            <a:br>
              <a:rPr lang="en-US" sz="2600" dirty="0" smtClean="0">
                <a:solidFill>
                  <a:schemeClr val="tx1">
                    <a:lumMod val="50000"/>
                    <a:lumOff val="50000"/>
                  </a:schemeClr>
                </a:solidFill>
              </a:rPr>
            </a:br>
            <a:r>
              <a:rPr lang="en-US" sz="2600" dirty="0" smtClean="0">
                <a:solidFill>
                  <a:schemeClr val="tx1">
                    <a:lumMod val="50000"/>
                    <a:lumOff val="50000"/>
                  </a:schemeClr>
                </a:solidFill>
              </a:rPr>
              <a:t>appointed times) </a:t>
            </a:r>
            <a:r>
              <a:rPr lang="en-US" dirty="0">
                <a:solidFill>
                  <a:schemeClr val="tx1">
                    <a:lumMod val="50000"/>
                    <a:lumOff val="50000"/>
                  </a:schemeClr>
                </a:solidFill>
              </a:rPr>
              <a:t>found </a:t>
            </a:r>
            <a:r>
              <a:rPr lang="en-US" dirty="0" smtClean="0">
                <a:solidFill>
                  <a:schemeClr val="tx1">
                    <a:lumMod val="50000"/>
                    <a:lumOff val="50000"/>
                  </a:schemeClr>
                </a:solidFill>
              </a:rPr>
              <a:t>in </a:t>
            </a:r>
            <a:r>
              <a:rPr lang="en-US" dirty="0" smtClean="0">
                <a:solidFill>
                  <a:srgbClr val="00B0F0"/>
                </a:solidFill>
              </a:rPr>
              <a:t>Exodus 3-20.</a:t>
            </a:r>
            <a:endParaRPr lang="en-US" dirty="0" smtClean="0">
              <a:solidFill>
                <a:schemeClr val="tx1">
                  <a:lumMod val="50000"/>
                  <a:lumOff val="50000"/>
                </a:schemeClr>
              </a:solidFill>
            </a:endParaRPr>
          </a:p>
          <a:p>
            <a:r>
              <a:rPr lang="en-US" dirty="0" smtClean="0">
                <a:solidFill>
                  <a:schemeClr val="accent2">
                    <a:lumMod val="50000"/>
                  </a:schemeClr>
                </a:solidFill>
              </a:rPr>
              <a:t>Year </a:t>
            </a:r>
            <a:r>
              <a:rPr lang="en-US" sz="2400" dirty="0" smtClean="0">
                <a:solidFill>
                  <a:schemeClr val="accent2">
                    <a:lumMod val="50000"/>
                  </a:schemeClr>
                </a:solidFill>
              </a:rPr>
              <a:t>&lt;</a:t>
            </a:r>
            <a:r>
              <a:rPr lang="en-US" sz="2400" dirty="0" err="1" smtClean="0">
                <a:solidFill>
                  <a:schemeClr val="accent2">
                    <a:lumMod val="50000"/>
                  </a:schemeClr>
                </a:solidFill>
              </a:rPr>
              <a:t>shaneh</a:t>
            </a:r>
            <a:r>
              <a:rPr lang="en-US" sz="2400" dirty="0" smtClean="0">
                <a:solidFill>
                  <a:schemeClr val="accent2">
                    <a:lumMod val="50000"/>
                  </a:schemeClr>
                </a:solidFill>
              </a:rPr>
              <a:t> &amp; [spring] tequfah&gt;:  </a:t>
            </a:r>
            <a:r>
              <a:rPr lang="en-US" dirty="0" err="1" smtClean="0">
                <a:solidFill>
                  <a:srgbClr val="00B0F0"/>
                </a:solidFill>
              </a:rPr>
              <a:t>Exo</a:t>
            </a:r>
            <a:r>
              <a:rPr lang="en-US" dirty="0" smtClean="0">
                <a:solidFill>
                  <a:srgbClr val="00B0F0"/>
                </a:solidFill>
              </a:rPr>
              <a:t> 12:2.</a:t>
            </a:r>
            <a:endParaRPr lang="en-US" dirty="0">
              <a:solidFill>
                <a:srgbClr val="00B0F0"/>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971800"/>
            <a:ext cx="4038600" cy="2423160"/>
          </a:xfrm>
          <a:prstGeom prst="rect">
            <a:avLst/>
          </a:prstGeom>
          <a:solidFill>
            <a:srgbClr val="FFFFFF">
              <a:shade val="85000"/>
            </a:srgbClr>
          </a:solidFill>
          <a:ln w="76200" cap="rnd">
            <a:solidFill>
              <a:schemeClr val="tx2">
                <a:lumMod val="60000"/>
                <a:lumOff val="40000"/>
              </a:schemeClr>
            </a:solidFill>
          </a:ln>
          <a:effectLst>
            <a:outerShdw blurRad="50800" dist="38100" dir="2700000" algn="tl" rotWithShape="0">
              <a:prstClr val="black">
                <a:alpha val="40000"/>
              </a:prstClr>
            </a:outerShdw>
          </a:effectLst>
          <a:scene3d>
            <a:camera prst="perspectiveContrastingLeftFacing">
              <a:rot lat="540000" lon="2100000" rev="0"/>
            </a:camera>
            <a:lightRig rig="soft" dir="t"/>
          </a:scene3d>
          <a:sp3d contourW="12700" prstMaterial="matte">
            <a:bevelT w="63500" h="50800" prst="softRound"/>
            <a:contourClr>
              <a:srgbClr val="C0C0C0"/>
            </a:contourClr>
          </a:sp3d>
        </p:spPr>
      </p:pic>
    </p:spTree>
    <p:extLst>
      <p:ext uri="{BB962C8B-B14F-4D97-AF65-F5344CB8AC3E}">
        <p14:creationId xmlns:p14="http://schemas.microsoft.com/office/powerpoint/2010/main" val="2981826645"/>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alpha val="81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E6B4C8-6DDA-4719-BF51-32C23F81C6D0}" type="slidenum">
              <a:rPr lang="en-US" smtClean="0"/>
              <a:pPr/>
              <a:t>22</a:t>
            </a:fld>
            <a:endParaRPr lang="en-US" dirty="0"/>
          </a:p>
        </p:txBody>
      </p:sp>
      <p:sp>
        <p:nvSpPr>
          <p:cNvPr id="7" name="Title 1"/>
          <p:cNvSpPr>
            <a:spLocks noGrp="1"/>
          </p:cNvSpPr>
          <p:nvPr>
            <p:ph type="title"/>
          </p:nvPr>
        </p:nvSpPr>
        <p:spPr>
          <a:xfrm>
            <a:off x="1295400" y="152400"/>
            <a:ext cx="7498080" cy="1143000"/>
          </a:xfrm>
        </p:spPr>
        <p:txBody>
          <a:bodyPr>
            <a:normAutofit fontScale="90000"/>
          </a:bodyPr>
          <a:lstStyle/>
          <a:p>
            <a:pPr algn="ctr"/>
            <a:r>
              <a:rPr lang="en-US" dirty="0" smtClean="0">
                <a:solidFill>
                  <a:schemeClr val="accent1"/>
                </a:solidFill>
              </a:rPr>
              <a:t>Outline for Understanding Yahuah’s Covenant Calendar</a:t>
            </a:r>
            <a:endParaRPr lang="en-US" dirty="0">
              <a:solidFill>
                <a:schemeClr val="accent1"/>
              </a:solidFill>
            </a:endParaRPr>
          </a:p>
        </p:txBody>
      </p:sp>
      <p:sp>
        <p:nvSpPr>
          <p:cNvPr id="8" name="Content Placeholder 2"/>
          <p:cNvSpPr>
            <a:spLocks noGrp="1"/>
          </p:cNvSpPr>
          <p:nvPr>
            <p:ph idx="1"/>
          </p:nvPr>
        </p:nvSpPr>
        <p:spPr>
          <a:xfrm>
            <a:off x="1066800" y="1447800"/>
            <a:ext cx="7848600" cy="5486400"/>
          </a:xfrm>
        </p:spPr>
        <p:txBody>
          <a:bodyPr>
            <a:normAutofit/>
            <a:scene3d>
              <a:camera prst="orthographicFront"/>
              <a:lightRig rig="threePt" dir="t"/>
            </a:scene3d>
            <a:sp3d extrusionH="57150">
              <a:bevelT w="38100" h="38100" prst="angle"/>
            </a:sp3d>
          </a:bodyPr>
          <a:lstStyle/>
          <a:p>
            <a:pPr marL="82296" indent="0">
              <a:buNone/>
            </a:pPr>
            <a:r>
              <a:rPr lang="en-US" sz="2400" b="1" dirty="0" smtClean="0">
                <a:solidFill>
                  <a:schemeClr val="accent1"/>
                </a:solidFill>
              </a:rPr>
              <a:t>Calendar Day Start:</a:t>
            </a:r>
          </a:p>
          <a:p>
            <a:pPr marL="539496" indent="-457200">
              <a:buFont typeface="+mj-lt"/>
              <a:buAutoNum type="arabicPeriod"/>
            </a:pPr>
            <a:r>
              <a:rPr lang="en-US" sz="2000" b="1" dirty="0" smtClean="0">
                <a:solidFill>
                  <a:srgbClr val="00B0F0"/>
                </a:solidFill>
              </a:rPr>
              <a:t>Gen 1:  First day of Creation</a:t>
            </a:r>
          </a:p>
          <a:p>
            <a:pPr marL="539496" indent="-457200">
              <a:buFont typeface="+mj-lt"/>
              <a:buAutoNum type="arabicPeriod"/>
            </a:pPr>
            <a:r>
              <a:rPr lang="en-US" sz="2000" b="1" dirty="0" smtClean="0">
                <a:solidFill>
                  <a:srgbClr val="00B0F0"/>
                </a:solidFill>
              </a:rPr>
              <a:t>Lev 23:  Day of Atonement </a:t>
            </a:r>
            <a:r>
              <a:rPr lang="en-US" sz="1600" b="1" dirty="0" smtClean="0">
                <a:solidFill>
                  <a:srgbClr val="00B0F0"/>
                </a:solidFill>
              </a:rPr>
              <a:t>(</a:t>
            </a:r>
            <a:r>
              <a:rPr lang="en-US" sz="1600" b="1" dirty="0" err="1" smtClean="0">
                <a:solidFill>
                  <a:srgbClr val="00B0F0"/>
                </a:solidFill>
              </a:rPr>
              <a:t>vss</a:t>
            </a:r>
            <a:r>
              <a:rPr lang="en-US" sz="1600" b="1" dirty="0" smtClean="0">
                <a:solidFill>
                  <a:srgbClr val="00B0F0"/>
                </a:solidFill>
              </a:rPr>
              <a:t> 26-32)</a:t>
            </a:r>
            <a:endParaRPr lang="en-US" sz="2000" b="1" dirty="0" smtClean="0">
              <a:solidFill>
                <a:srgbClr val="00B0F0"/>
              </a:solidFill>
            </a:endParaRPr>
          </a:p>
          <a:p>
            <a:pPr marL="82296" indent="0">
              <a:buNone/>
            </a:pPr>
            <a:r>
              <a:rPr lang="en-US" sz="2400" b="1" dirty="0" smtClean="0">
                <a:solidFill>
                  <a:schemeClr val="accent1"/>
                </a:solidFill>
              </a:rPr>
              <a:t>Calendar Month Start:</a:t>
            </a:r>
          </a:p>
          <a:p>
            <a:pPr marL="539496" indent="-457200">
              <a:buFont typeface="+mj-lt"/>
              <a:buAutoNum type="arabicPeriod" startAt="3"/>
            </a:pPr>
            <a:r>
              <a:rPr lang="en-US" sz="2000" b="1" dirty="0" smtClean="0">
                <a:solidFill>
                  <a:srgbClr val="00B0F0"/>
                </a:solidFill>
              </a:rPr>
              <a:t>Gen 7-8:  Noah and the Flood Account</a:t>
            </a:r>
          </a:p>
          <a:p>
            <a:pPr marL="539496" indent="-457200">
              <a:buFont typeface="+mj-lt"/>
              <a:buAutoNum type="arabicPeriod" startAt="3"/>
            </a:pPr>
            <a:r>
              <a:rPr lang="en-US" sz="2000" b="1" dirty="0" err="1" smtClean="0">
                <a:solidFill>
                  <a:srgbClr val="00B0F0"/>
                </a:solidFill>
              </a:rPr>
              <a:t>Exo</a:t>
            </a:r>
            <a:r>
              <a:rPr lang="en-US" sz="2000" b="1" dirty="0" smtClean="0">
                <a:solidFill>
                  <a:srgbClr val="00B0F0"/>
                </a:solidFill>
              </a:rPr>
              <a:t> 12:  1</a:t>
            </a:r>
            <a:r>
              <a:rPr lang="en-US" sz="2000" b="1" baseline="30000" dirty="0" smtClean="0">
                <a:solidFill>
                  <a:srgbClr val="00B0F0"/>
                </a:solidFill>
              </a:rPr>
              <a:t>st</a:t>
            </a:r>
            <a:r>
              <a:rPr lang="en-US" sz="2000" b="1" dirty="0" smtClean="0">
                <a:solidFill>
                  <a:srgbClr val="00B0F0"/>
                </a:solidFill>
              </a:rPr>
              <a:t> Mon - Passover From Egypt</a:t>
            </a:r>
          </a:p>
          <a:p>
            <a:pPr marL="539496" indent="-457200">
              <a:buFont typeface="+mj-lt"/>
              <a:buAutoNum type="arabicPeriod" startAt="3"/>
            </a:pPr>
            <a:r>
              <a:rPr lang="en-US" sz="2000" b="1" dirty="0" err="1" smtClean="0">
                <a:solidFill>
                  <a:srgbClr val="00B0F0"/>
                </a:solidFill>
              </a:rPr>
              <a:t>Exo</a:t>
            </a:r>
            <a:r>
              <a:rPr lang="en-US" sz="2000" b="1" dirty="0" smtClean="0">
                <a:solidFill>
                  <a:srgbClr val="00B0F0"/>
                </a:solidFill>
              </a:rPr>
              <a:t> 16:  2</a:t>
            </a:r>
            <a:r>
              <a:rPr lang="en-US" sz="2000" b="1" baseline="30000" dirty="0" smtClean="0">
                <a:solidFill>
                  <a:srgbClr val="00B0F0"/>
                </a:solidFill>
              </a:rPr>
              <a:t>nd</a:t>
            </a:r>
            <a:r>
              <a:rPr lang="en-US" sz="2000" b="1" dirty="0" smtClean="0">
                <a:solidFill>
                  <a:srgbClr val="00B0F0"/>
                </a:solidFill>
              </a:rPr>
              <a:t> Mon - First Manna Week</a:t>
            </a:r>
          </a:p>
          <a:p>
            <a:pPr marL="539496" indent="-457200">
              <a:buFont typeface="+mj-lt"/>
              <a:buAutoNum type="arabicPeriod" startAt="3"/>
            </a:pPr>
            <a:r>
              <a:rPr lang="en-US" sz="2000" b="1" dirty="0" err="1" smtClean="0">
                <a:solidFill>
                  <a:srgbClr val="00B0F0"/>
                </a:solidFill>
              </a:rPr>
              <a:t>Exo</a:t>
            </a:r>
            <a:r>
              <a:rPr lang="en-US" sz="2000" b="1" dirty="0" smtClean="0">
                <a:solidFill>
                  <a:srgbClr val="00B0F0"/>
                </a:solidFill>
              </a:rPr>
              <a:t> 19:  3</a:t>
            </a:r>
            <a:r>
              <a:rPr lang="en-US" sz="2000" b="1" baseline="30000" dirty="0" smtClean="0">
                <a:solidFill>
                  <a:srgbClr val="00B0F0"/>
                </a:solidFill>
              </a:rPr>
              <a:t>rd</a:t>
            </a:r>
            <a:r>
              <a:rPr lang="en-US" sz="2000" b="1" dirty="0" smtClean="0">
                <a:solidFill>
                  <a:srgbClr val="00B0F0"/>
                </a:solidFill>
              </a:rPr>
              <a:t> Mon - Pentecost at Mt Sinai</a:t>
            </a:r>
          </a:p>
          <a:p>
            <a:pPr marL="82296" indent="0">
              <a:buNone/>
            </a:pPr>
            <a:r>
              <a:rPr lang="en-US" sz="2400" b="1" dirty="0" smtClean="0">
                <a:solidFill>
                  <a:schemeClr val="accent1"/>
                </a:solidFill>
              </a:rPr>
              <a:t>Calendar Year Start:</a:t>
            </a:r>
          </a:p>
          <a:p>
            <a:pPr marL="539496" indent="-457200">
              <a:buFont typeface="+mj-lt"/>
              <a:buAutoNum type="arabicPeriod" startAt="7"/>
            </a:pPr>
            <a:r>
              <a:rPr lang="en-US" sz="2000" b="1" dirty="0" err="1" smtClean="0">
                <a:solidFill>
                  <a:srgbClr val="00B0F0"/>
                </a:solidFill>
              </a:rPr>
              <a:t>Exo</a:t>
            </a:r>
            <a:r>
              <a:rPr lang="en-US" sz="2000" b="1" dirty="0" smtClean="0">
                <a:solidFill>
                  <a:srgbClr val="00B0F0"/>
                </a:solidFill>
              </a:rPr>
              <a:t> 12:  “</a:t>
            </a:r>
            <a:r>
              <a:rPr lang="en-US" sz="2000" b="1" dirty="0" err="1" smtClean="0">
                <a:solidFill>
                  <a:srgbClr val="00B0F0"/>
                </a:solidFill>
              </a:rPr>
              <a:t>tequfah</a:t>
            </a:r>
            <a:r>
              <a:rPr lang="en-US" sz="2000" b="1" dirty="0" smtClean="0">
                <a:solidFill>
                  <a:srgbClr val="00B0F0"/>
                </a:solidFill>
              </a:rPr>
              <a:t>” [Equinox]</a:t>
            </a:r>
          </a:p>
          <a:p>
            <a:pPr marL="82296" indent="0">
              <a:buNone/>
            </a:pPr>
            <a:r>
              <a:rPr lang="en-US" sz="2400" b="1" dirty="0" smtClean="0">
                <a:solidFill>
                  <a:schemeClr val="accent1"/>
                </a:solidFill>
              </a:rPr>
              <a:t>Calendar’s Relationship to the Moon:</a:t>
            </a:r>
          </a:p>
          <a:p>
            <a:pPr marL="539496" indent="-457200">
              <a:buFont typeface="+mj-lt"/>
              <a:buAutoNum type="arabicPeriod" startAt="8"/>
            </a:pPr>
            <a:r>
              <a:rPr lang="en-US" sz="2000" b="1" dirty="0" smtClean="0">
                <a:solidFill>
                  <a:srgbClr val="00B0F0"/>
                </a:solidFill>
              </a:rPr>
              <a:t>Old Testament Study:  “The Moon, Oh the Moon!”</a:t>
            </a:r>
          </a:p>
        </p:txBody>
      </p:sp>
      <p:pic>
        <p:nvPicPr>
          <p:cNvPr id="6" name="Picture 7" descr="C:\Users\Rae\Desktop\noah 5 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60" y="1447800"/>
            <a:ext cx="199644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400800" y="3695699"/>
            <a:ext cx="2893741" cy="1323439"/>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2000" b="1" cap="none" spc="0" dirty="0" smtClean="0">
                <a:ln w="10541" cmpd="sng">
                  <a:solidFill>
                    <a:schemeClr val="accent1">
                      <a:shade val="88000"/>
                      <a:satMod val="110000"/>
                    </a:schemeClr>
                  </a:solidFill>
                  <a:prstDash val="solid"/>
                </a:ln>
                <a:solidFill>
                  <a:schemeClr val="accent4">
                    <a:lumMod val="75000"/>
                  </a:schemeClr>
                </a:solidFill>
                <a:effectLst/>
                <a:latin typeface="Comic Sans MS" pitchFamily="66" charset="0"/>
              </a:rPr>
              <a:t>Moses preserved the </a:t>
            </a:r>
            <a:br>
              <a:rPr lang="en-US" sz="2000" b="1" cap="none" spc="0" dirty="0" smtClean="0">
                <a:ln w="10541" cmpd="sng">
                  <a:solidFill>
                    <a:schemeClr val="accent1">
                      <a:shade val="88000"/>
                      <a:satMod val="110000"/>
                    </a:schemeClr>
                  </a:solidFill>
                  <a:prstDash val="solid"/>
                </a:ln>
                <a:solidFill>
                  <a:schemeClr val="accent4">
                    <a:lumMod val="75000"/>
                  </a:schemeClr>
                </a:solidFill>
                <a:effectLst/>
                <a:latin typeface="Comic Sans MS" pitchFamily="66" charset="0"/>
              </a:rPr>
            </a:br>
            <a:r>
              <a:rPr lang="en-US" sz="2000" b="1" cap="none" spc="0" dirty="0" smtClean="0">
                <a:ln w="10541" cmpd="sng">
                  <a:solidFill>
                    <a:schemeClr val="accent1">
                      <a:shade val="88000"/>
                      <a:satMod val="110000"/>
                    </a:schemeClr>
                  </a:solidFill>
                  <a:prstDash val="solid"/>
                </a:ln>
                <a:solidFill>
                  <a:schemeClr val="accent4">
                    <a:lumMod val="75000"/>
                  </a:schemeClr>
                </a:solidFill>
                <a:effectLst/>
                <a:latin typeface="Comic Sans MS" pitchFamily="66" charset="0"/>
              </a:rPr>
              <a:t>Covenant Calendar</a:t>
            </a:r>
            <a:br>
              <a:rPr lang="en-US" sz="2000" b="1" cap="none" spc="0" dirty="0" smtClean="0">
                <a:ln w="10541" cmpd="sng">
                  <a:solidFill>
                    <a:schemeClr val="accent1">
                      <a:shade val="88000"/>
                      <a:satMod val="110000"/>
                    </a:schemeClr>
                  </a:solidFill>
                  <a:prstDash val="solid"/>
                </a:ln>
                <a:solidFill>
                  <a:schemeClr val="accent4">
                    <a:lumMod val="75000"/>
                  </a:schemeClr>
                </a:solidFill>
                <a:effectLst/>
                <a:latin typeface="Comic Sans MS" pitchFamily="66" charset="0"/>
              </a:rPr>
            </a:br>
            <a:r>
              <a:rPr lang="en-US" sz="2000" b="1" cap="none" spc="0" dirty="0" smtClean="0">
                <a:ln w="10541" cmpd="sng">
                  <a:solidFill>
                    <a:schemeClr val="accent1">
                      <a:shade val="88000"/>
                      <a:satMod val="110000"/>
                    </a:schemeClr>
                  </a:solidFill>
                  <a:prstDash val="solid"/>
                </a:ln>
                <a:solidFill>
                  <a:schemeClr val="accent4">
                    <a:lumMod val="75000"/>
                  </a:schemeClr>
                </a:solidFill>
                <a:effectLst/>
                <a:latin typeface="Comic Sans MS" pitchFamily="66" charset="0"/>
              </a:rPr>
              <a:t>with his writings </a:t>
            </a:r>
            <a:br>
              <a:rPr lang="en-US" sz="2000" b="1" cap="none" spc="0" dirty="0" smtClean="0">
                <a:ln w="10541" cmpd="sng">
                  <a:solidFill>
                    <a:schemeClr val="accent1">
                      <a:shade val="88000"/>
                      <a:satMod val="110000"/>
                    </a:schemeClr>
                  </a:solidFill>
                  <a:prstDash val="solid"/>
                </a:ln>
                <a:solidFill>
                  <a:schemeClr val="accent4">
                    <a:lumMod val="75000"/>
                  </a:schemeClr>
                </a:solidFill>
                <a:effectLst/>
                <a:latin typeface="Comic Sans MS" pitchFamily="66" charset="0"/>
              </a:rPr>
            </a:br>
            <a:r>
              <a:rPr lang="en-US" sz="2000" b="1" cap="none" spc="0" dirty="0" smtClean="0">
                <a:ln w="10541" cmpd="sng">
                  <a:solidFill>
                    <a:schemeClr val="accent1">
                      <a:shade val="88000"/>
                      <a:satMod val="110000"/>
                    </a:schemeClr>
                  </a:solidFill>
                  <a:prstDash val="solid"/>
                </a:ln>
                <a:solidFill>
                  <a:schemeClr val="accent4">
                    <a:lumMod val="75000"/>
                  </a:schemeClr>
                </a:solidFill>
                <a:effectLst/>
                <a:latin typeface="Comic Sans MS" pitchFamily="66" charset="0"/>
              </a:rPr>
              <a:t>in the Torah.</a:t>
            </a:r>
            <a:endParaRPr lang="en-US" sz="2000" b="1" cap="none" spc="0" dirty="0">
              <a:ln w="10541" cmpd="sng">
                <a:solidFill>
                  <a:schemeClr val="accent1">
                    <a:shade val="88000"/>
                    <a:satMod val="110000"/>
                  </a:schemeClr>
                </a:solidFill>
                <a:prstDash val="solid"/>
              </a:ln>
              <a:solidFill>
                <a:schemeClr val="accent4">
                  <a:lumMod val="75000"/>
                </a:schemeClr>
              </a:solidFill>
              <a:effectLst/>
              <a:latin typeface="Comic Sans MS" pitchFamily="66" charset="0"/>
            </a:endParaRPr>
          </a:p>
        </p:txBody>
      </p:sp>
    </p:spTree>
    <p:extLst>
      <p:ext uri="{BB962C8B-B14F-4D97-AF65-F5344CB8AC3E}">
        <p14:creationId xmlns:p14="http://schemas.microsoft.com/office/powerpoint/2010/main" val="3647751708"/>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alpha val="22000"/>
          </a:srgb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95400" y="152400"/>
            <a:ext cx="7498080" cy="1143000"/>
          </a:xfrm>
        </p:spPr>
        <p:txBody>
          <a:bodyPr>
            <a:normAutofit fontScale="90000"/>
            <a:scene3d>
              <a:camera prst="orthographicFront"/>
              <a:lightRig rig="threePt" dir="t"/>
            </a:scene3d>
            <a:sp3d extrusionH="57150">
              <a:bevelT w="38100" h="38100" prst="angle"/>
            </a:sp3d>
          </a:bodyPr>
          <a:lstStyle/>
          <a:p>
            <a:pPr algn="ctr"/>
            <a:r>
              <a:rPr lang="en-US" dirty="0" smtClean="0">
                <a:solidFill>
                  <a:srgbClr val="52C2AF"/>
                </a:solidFill>
              </a:rPr>
              <a:t>Understanding Day-start </a:t>
            </a:r>
            <a:br>
              <a:rPr lang="en-US" dirty="0" smtClean="0">
                <a:solidFill>
                  <a:srgbClr val="52C2AF"/>
                </a:solidFill>
              </a:rPr>
            </a:br>
            <a:r>
              <a:rPr lang="en-US" dirty="0" smtClean="0">
                <a:solidFill>
                  <a:srgbClr val="52C2AF"/>
                </a:solidFill>
              </a:rPr>
              <a:t>From the Torah Books</a:t>
            </a:r>
            <a:endParaRPr lang="en-US" dirty="0">
              <a:solidFill>
                <a:srgbClr val="52C2AF"/>
              </a:solidFill>
            </a:endParaRPr>
          </a:p>
        </p:txBody>
      </p:sp>
      <p:sp>
        <p:nvSpPr>
          <p:cNvPr id="8" name="Content Placeholder 2"/>
          <p:cNvSpPr>
            <a:spLocks noGrp="1"/>
          </p:cNvSpPr>
          <p:nvPr>
            <p:ph sz="half" idx="1"/>
          </p:nvPr>
        </p:nvSpPr>
        <p:spPr>
          <a:xfrm>
            <a:off x="1371600" y="2438400"/>
            <a:ext cx="3810000" cy="4343400"/>
          </a:xfrm>
        </p:spPr>
        <p:txBody>
          <a:bodyPr>
            <a:normAutofit/>
            <a:scene3d>
              <a:camera prst="orthographicFront"/>
              <a:lightRig rig="threePt" dir="t"/>
            </a:scene3d>
            <a:sp3d extrusionH="57150">
              <a:bevelT h="25400" prst="softRound"/>
            </a:sp3d>
          </a:bodyPr>
          <a:lstStyle/>
          <a:p>
            <a:pPr marL="596646" indent="-514350">
              <a:buAutoNum type="arabicPeriod"/>
            </a:pPr>
            <a:r>
              <a:rPr lang="en-US" sz="1800" dirty="0" smtClean="0">
                <a:solidFill>
                  <a:srgbClr val="00B0F0"/>
                </a:solidFill>
              </a:rPr>
              <a:t>Gen 1:  1</a:t>
            </a:r>
            <a:r>
              <a:rPr lang="en-US" sz="1800" baseline="30000" dirty="0" smtClean="0">
                <a:solidFill>
                  <a:srgbClr val="00B0F0"/>
                </a:solidFill>
              </a:rPr>
              <a:t>st</a:t>
            </a:r>
            <a:r>
              <a:rPr lang="en-US" sz="1800" dirty="0" smtClean="0">
                <a:solidFill>
                  <a:srgbClr val="00B0F0"/>
                </a:solidFill>
              </a:rPr>
              <a:t> day of Creation</a:t>
            </a:r>
          </a:p>
          <a:p>
            <a:pPr marL="596646" indent="-514350">
              <a:buAutoNum type="arabicPeriod"/>
            </a:pPr>
            <a:r>
              <a:rPr lang="en-US" sz="1800" dirty="0" smtClean="0">
                <a:solidFill>
                  <a:srgbClr val="00B0F0"/>
                </a:solidFill>
              </a:rPr>
              <a:t>Gen 15:  Abram’s Covenant </a:t>
            </a:r>
            <a:br>
              <a:rPr lang="en-US" sz="1800" dirty="0" smtClean="0">
                <a:solidFill>
                  <a:srgbClr val="00B0F0"/>
                </a:solidFill>
              </a:rPr>
            </a:br>
            <a:r>
              <a:rPr lang="en-US" sz="1800" dirty="0" smtClean="0">
                <a:solidFill>
                  <a:srgbClr val="00B0F0"/>
                </a:solidFill>
              </a:rPr>
              <a:t>                  with Yahuah</a:t>
            </a:r>
          </a:p>
          <a:p>
            <a:pPr marL="596646" indent="-514350">
              <a:buAutoNum type="arabicPeriod"/>
            </a:pPr>
            <a:r>
              <a:rPr lang="en-US" sz="1800" dirty="0" smtClean="0">
                <a:solidFill>
                  <a:srgbClr val="00B0F0"/>
                </a:solidFill>
              </a:rPr>
              <a:t>Gen 19:  Lot and his</a:t>
            </a:r>
            <a:br>
              <a:rPr lang="en-US" sz="1800" dirty="0" smtClean="0">
                <a:solidFill>
                  <a:srgbClr val="00B0F0"/>
                </a:solidFill>
              </a:rPr>
            </a:br>
            <a:r>
              <a:rPr lang="en-US" sz="1800" dirty="0" smtClean="0">
                <a:solidFill>
                  <a:srgbClr val="00B0F0"/>
                </a:solidFill>
              </a:rPr>
              <a:t>               Daughters</a:t>
            </a:r>
          </a:p>
          <a:p>
            <a:pPr marL="596646" indent="-514350">
              <a:buAutoNum type="arabicPeriod"/>
            </a:pPr>
            <a:r>
              <a:rPr lang="en-US" sz="1800" dirty="0" smtClean="0">
                <a:solidFill>
                  <a:srgbClr val="00B0F0"/>
                </a:solidFill>
              </a:rPr>
              <a:t>Gen 31:  Laban &amp; Jacob</a:t>
            </a:r>
          </a:p>
          <a:p>
            <a:pPr marL="596646" indent="-514350">
              <a:buAutoNum type="arabicPeriod"/>
            </a:pPr>
            <a:r>
              <a:rPr lang="en-US" sz="1800" dirty="0" smtClean="0">
                <a:solidFill>
                  <a:srgbClr val="00B0F0"/>
                </a:solidFill>
              </a:rPr>
              <a:t>Ex 10:  Locust Plague</a:t>
            </a:r>
          </a:p>
          <a:p>
            <a:pPr marL="596646" indent="-514350">
              <a:buAutoNum type="arabicPeriod"/>
            </a:pPr>
            <a:r>
              <a:rPr lang="en-US" sz="1800" dirty="0" smtClean="0">
                <a:solidFill>
                  <a:srgbClr val="00B0F0"/>
                </a:solidFill>
              </a:rPr>
              <a:t>Ex 12:  Passover of Egypt</a:t>
            </a:r>
          </a:p>
          <a:p>
            <a:pPr marL="596646" indent="-514350">
              <a:buAutoNum type="arabicPeriod"/>
            </a:pPr>
            <a:r>
              <a:rPr lang="en-US" sz="1800" dirty="0" smtClean="0">
                <a:solidFill>
                  <a:srgbClr val="00B0F0"/>
                </a:solidFill>
              </a:rPr>
              <a:t>Ex 14:  Red Sea Crossing</a:t>
            </a:r>
          </a:p>
          <a:p>
            <a:pPr marL="596646" indent="-514350">
              <a:buAutoNum type="arabicPeriod"/>
            </a:pPr>
            <a:r>
              <a:rPr lang="en-US" sz="1800" dirty="0" smtClean="0">
                <a:solidFill>
                  <a:srgbClr val="00B0F0"/>
                </a:solidFill>
              </a:rPr>
              <a:t>Ex 16:  Quail &amp; Manna</a:t>
            </a:r>
          </a:p>
          <a:p>
            <a:pPr marL="596646" indent="-514350">
              <a:buAutoNum type="arabicPeriod"/>
            </a:pPr>
            <a:r>
              <a:rPr lang="en-US" sz="1800" dirty="0" smtClean="0">
                <a:solidFill>
                  <a:srgbClr val="00B0F0"/>
                </a:solidFill>
              </a:rPr>
              <a:t>Ex 19:  Pentecost at Mt Sinai </a:t>
            </a:r>
            <a:br>
              <a:rPr lang="en-US" sz="1800" dirty="0" smtClean="0">
                <a:solidFill>
                  <a:srgbClr val="00B0F0"/>
                </a:solidFill>
              </a:rPr>
            </a:br>
            <a:r>
              <a:rPr lang="en-US" sz="1800" dirty="0" smtClean="0">
                <a:solidFill>
                  <a:srgbClr val="00B0F0"/>
                </a:solidFill>
              </a:rPr>
              <a:t>               </a:t>
            </a:r>
            <a:endParaRPr lang="en-US" sz="1800" dirty="0">
              <a:solidFill>
                <a:srgbClr val="00B0F0"/>
              </a:solidFill>
            </a:endParaRPr>
          </a:p>
        </p:txBody>
      </p:sp>
      <p:sp>
        <p:nvSpPr>
          <p:cNvPr id="2" name="Content Placeholder 1"/>
          <p:cNvSpPr>
            <a:spLocks noGrp="1"/>
          </p:cNvSpPr>
          <p:nvPr>
            <p:ph sz="half" idx="2"/>
          </p:nvPr>
        </p:nvSpPr>
        <p:spPr>
          <a:xfrm>
            <a:off x="5212080" y="2438400"/>
            <a:ext cx="3657600" cy="4343400"/>
          </a:xfrm>
        </p:spPr>
        <p:txBody>
          <a:bodyPr>
            <a:normAutofit/>
            <a:scene3d>
              <a:camera prst="orthographicFront"/>
              <a:lightRig rig="threePt" dir="t"/>
            </a:scene3d>
            <a:sp3d extrusionH="57150">
              <a:bevelT w="38100" h="38100" prst="angle"/>
            </a:sp3d>
          </a:bodyPr>
          <a:lstStyle/>
          <a:p>
            <a:pPr marL="596646" indent="-514350">
              <a:buFont typeface="+mj-lt"/>
              <a:buAutoNum type="arabicPeriod" startAt="10"/>
            </a:pPr>
            <a:r>
              <a:rPr lang="en-US" sz="1800" dirty="0" smtClean="0">
                <a:solidFill>
                  <a:srgbClr val="00B050"/>
                </a:solidFill>
              </a:rPr>
              <a:t>Lev 7:  Permission for</a:t>
            </a:r>
            <a:br>
              <a:rPr lang="en-US" sz="1800" dirty="0" smtClean="0">
                <a:solidFill>
                  <a:srgbClr val="00B050"/>
                </a:solidFill>
              </a:rPr>
            </a:br>
            <a:r>
              <a:rPr lang="en-US" sz="1800" dirty="0" smtClean="0">
                <a:solidFill>
                  <a:srgbClr val="00B050"/>
                </a:solidFill>
              </a:rPr>
              <a:t>                 Eating</a:t>
            </a:r>
          </a:p>
          <a:p>
            <a:pPr marL="596646" indent="-514350">
              <a:buFont typeface="+mj-lt"/>
              <a:buAutoNum type="arabicPeriod" startAt="10"/>
            </a:pPr>
            <a:r>
              <a:rPr lang="en-US" sz="1800" dirty="0" smtClean="0">
                <a:solidFill>
                  <a:srgbClr val="00B050"/>
                </a:solidFill>
              </a:rPr>
              <a:t>Lev 23:  Day of Atonement</a:t>
            </a:r>
          </a:p>
          <a:p>
            <a:pPr marL="596646" indent="-514350">
              <a:buFont typeface="+mj-lt"/>
              <a:buAutoNum type="arabicPeriod" startAt="10"/>
            </a:pPr>
            <a:r>
              <a:rPr lang="en-US" sz="1800" dirty="0" smtClean="0">
                <a:solidFill>
                  <a:srgbClr val="00B050"/>
                </a:solidFill>
              </a:rPr>
              <a:t>Num 9:  Passover in the </a:t>
            </a:r>
            <a:br>
              <a:rPr lang="en-US" sz="1800" dirty="0" smtClean="0">
                <a:solidFill>
                  <a:srgbClr val="00B050"/>
                </a:solidFill>
              </a:rPr>
            </a:br>
            <a:r>
              <a:rPr lang="en-US" sz="1800" dirty="0" smtClean="0">
                <a:solidFill>
                  <a:srgbClr val="00B050"/>
                </a:solidFill>
              </a:rPr>
              <a:t>                 2</a:t>
            </a:r>
            <a:r>
              <a:rPr lang="en-US" sz="1800" baseline="30000" dirty="0" smtClean="0">
                <a:solidFill>
                  <a:srgbClr val="00B050"/>
                </a:solidFill>
              </a:rPr>
              <a:t>nd</a:t>
            </a:r>
            <a:r>
              <a:rPr lang="en-US" sz="1800" dirty="0" smtClean="0">
                <a:solidFill>
                  <a:srgbClr val="00B050"/>
                </a:solidFill>
              </a:rPr>
              <a:t> Month</a:t>
            </a:r>
          </a:p>
        </p:txBody>
      </p:sp>
      <p:sp>
        <p:nvSpPr>
          <p:cNvPr id="4" name="Slide Number Placeholder 3"/>
          <p:cNvSpPr>
            <a:spLocks noGrp="1"/>
          </p:cNvSpPr>
          <p:nvPr>
            <p:ph type="sldNum" sz="quarter" idx="12"/>
          </p:nvPr>
        </p:nvSpPr>
        <p:spPr/>
        <p:txBody>
          <a:bodyPr/>
          <a:lstStyle/>
          <a:p>
            <a:fld id="{2BE6B4C8-6DDA-4719-BF51-32C23F81C6D0}" type="slidenum">
              <a:rPr lang="en-US" smtClean="0"/>
              <a:pPr/>
              <a:t>23</a:t>
            </a:fld>
            <a:endParaRPr lang="en-US" dirty="0"/>
          </a:p>
        </p:txBody>
      </p:sp>
      <p:sp>
        <p:nvSpPr>
          <p:cNvPr id="11" name="TextBox 10"/>
          <p:cNvSpPr txBox="1"/>
          <p:nvPr/>
        </p:nvSpPr>
        <p:spPr>
          <a:xfrm>
            <a:off x="5257800" y="1447800"/>
            <a:ext cx="3581400" cy="923330"/>
          </a:xfrm>
          <a:prstGeom prst="rect">
            <a:avLst/>
          </a:prstGeom>
          <a:solidFill>
            <a:schemeClr val="accent4">
              <a:lumMod val="20000"/>
              <a:lumOff val="80000"/>
            </a:schemeClr>
          </a:solidFill>
          <a:scene3d>
            <a:camera prst="orthographicFront"/>
            <a:lightRig rig="threePt" dir="t"/>
          </a:scene3d>
          <a:sp3d>
            <a:bevelT prst="relaxedInset"/>
          </a:sp3d>
        </p:spPr>
        <p:txBody>
          <a:bodyPr wrap="square" rtlCol="0">
            <a:spAutoFit/>
            <a:sp3d extrusionH="57150">
              <a:bevelT w="38100" h="38100" prst="angle"/>
            </a:sp3d>
          </a:bodyPr>
          <a:lstStyle/>
          <a:p>
            <a:pPr algn="ctr"/>
            <a:r>
              <a:rPr lang="en-US" b="1" dirty="0" smtClean="0">
                <a:solidFill>
                  <a:srgbClr val="00B050"/>
                </a:solidFill>
              </a:rPr>
              <a:t>Day-start Witnesses</a:t>
            </a:r>
          </a:p>
          <a:p>
            <a:pPr algn="ctr"/>
            <a:r>
              <a:rPr lang="en-US" b="1" dirty="0" smtClean="0">
                <a:solidFill>
                  <a:srgbClr val="00B050"/>
                </a:solidFill>
              </a:rPr>
              <a:t>From </a:t>
            </a:r>
            <a:r>
              <a:rPr lang="en-US" b="1" dirty="0" err="1" smtClean="0">
                <a:solidFill>
                  <a:srgbClr val="00B050"/>
                </a:solidFill>
              </a:rPr>
              <a:t>Exo</a:t>
            </a:r>
            <a:r>
              <a:rPr lang="en-US" b="1" dirty="0" smtClean="0">
                <a:solidFill>
                  <a:srgbClr val="00B050"/>
                </a:solidFill>
              </a:rPr>
              <a:t> 24:12 – Deut 34:12</a:t>
            </a:r>
          </a:p>
          <a:p>
            <a:pPr algn="ctr"/>
            <a:r>
              <a:rPr lang="en-US" b="1" dirty="0" smtClean="0">
                <a:solidFill>
                  <a:srgbClr val="00B050"/>
                </a:solidFill>
              </a:rPr>
              <a:t>(Book of the Law)</a:t>
            </a:r>
            <a:endParaRPr lang="en-US" b="1" dirty="0">
              <a:solidFill>
                <a:srgbClr val="00B050"/>
              </a:solidFill>
            </a:endParaRPr>
          </a:p>
        </p:txBody>
      </p:sp>
      <p:sp>
        <p:nvSpPr>
          <p:cNvPr id="12" name="TextBox 11"/>
          <p:cNvSpPr txBox="1"/>
          <p:nvPr/>
        </p:nvSpPr>
        <p:spPr>
          <a:xfrm>
            <a:off x="1375144" y="1447800"/>
            <a:ext cx="3498112" cy="923330"/>
          </a:xfrm>
          <a:prstGeom prst="rect">
            <a:avLst/>
          </a:prstGeom>
          <a:solidFill>
            <a:schemeClr val="accent1">
              <a:lumMod val="20000"/>
              <a:lumOff val="80000"/>
            </a:schemeClr>
          </a:solidFill>
          <a:scene3d>
            <a:camera prst="orthographicFront"/>
            <a:lightRig rig="threePt" dir="t"/>
          </a:scene3d>
          <a:sp3d>
            <a:bevelT prst="relaxedInset"/>
          </a:sp3d>
        </p:spPr>
        <p:txBody>
          <a:bodyPr wrap="square" rtlCol="0">
            <a:spAutoFit/>
            <a:sp3d extrusionH="57150">
              <a:bevelT w="38100" h="38100" prst="angle"/>
            </a:sp3d>
          </a:bodyPr>
          <a:lstStyle/>
          <a:p>
            <a:pPr algn="ctr"/>
            <a:r>
              <a:rPr lang="en-US" b="1" dirty="0" smtClean="0">
                <a:solidFill>
                  <a:schemeClr val="accent1"/>
                </a:solidFill>
              </a:rPr>
              <a:t>Day-start Witnesses</a:t>
            </a:r>
          </a:p>
          <a:p>
            <a:pPr algn="ctr"/>
            <a:r>
              <a:rPr lang="en-US" b="1" dirty="0" smtClean="0">
                <a:solidFill>
                  <a:schemeClr val="accent1"/>
                </a:solidFill>
              </a:rPr>
              <a:t>Between Gen 1:1 &amp; </a:t>
            </a:r>
            <a:r>
              <a:rPr lang="en-US" b="1" dirty="0" err="1" smtClean="0">
                <a:solidFill>
                  <a:schemeClr val="accent1"/>
                </a:solidFill>
              </a:rPr>
              <a:t>Exo</a:t>
            </a:r>
            <a:r>
              <a:rPr lang="en-US" b="1" dirty="0" smtClean="0">
                <a:solidFill>
                  <a:schemeClr val="accent1"/>
                </a:solidFill>
              </a:rPr>
              <a:t> 24:11</a:t>
            </a:r>
          </a:p>
          <a:p>
            <a:pPr algn="ctr"/>
            <a:r>
              <a:rPr lang="en-US" b="1" dirty="0" smtClean="0">
                <a:solidFill>
                  <a:schemeClr val="accent1"/>
                </a:solidFill>
              </a:rPr>
              <a:t>(Book of the Covenant)</a:t>
            </a:r>
            <a:endParaRPr lang="en-US" b="1" dirty="0">
              <a:solidFill>
                <a:schemeClr val="accent1"/>
              </a:solidFill>
            </a:endParaRPr>
          </a:p>
        </p:txBody>
      </p:sp>
      <p:sp>
        <p:nvSpPr>
          <p:cNvPr id="9" name="TextBox 8"/>
          <p:cNvSpPr txBox="1"/>
          <p:nvPr/>
        </p:nvSpPr>
        <p:spPr>
          <a:xfrm>
            <a:off x="5410200" y="4343400"/>
            <a:ext cx="3200400" cy="1754326"/>
          </a:xfrm>
          <a:prstGeom prst="rect">
            <a:avLst/>
          </a:prstGeom>
          <a:solidFill>
            <a:schemeClr val="accent1">
              <a:lumMod val="20000"/>
              <a:lumOff val="80000"/>
            </a:schemeClr>
          </a:solidFill>
          <a:scene3d>
            <a:camera prst="orthographicFront"/>
            <a:lightRig rig="threePt" dir="t"/>
          </a:scene3d>
          <a:sp3d>
            <a:bevelT prst="relaxedInset"/>
          </a:sp3d>
        </p:spPr>
        <p:txBody>
          <a:bodyPr wrap="square" rtlCol="0">
            <a:spAutoFit/>
            <a:sp3d extrusionH="57150">
              <a:bevelT w="38100" h="38100" prst="angle"/>
            </a:sp3d>
          </a:bodyPr>
          <a:lstStyle/>
          <a:p>
            <a:pPr algn="ctr"/>
            <a:r>
              <a:rPr lang="en-US" b="1" dirty="0" smtClean="0">
                <a:solidFill>
                  <a:schemeClr val="accent1"/>
                </a:solidFill>
              </a:rPr>
              <a:t>Day-start Witnesses</a:t>
            </a:r>
          </a:p>
          <a:p>
            <a:pPr algn="ctr"/>
            <a:r>
              <a:rPr lang="en-US" b="1" dirty="0" smtClean="0">
                <a:solidFill>
                  <a:schemeClr val="accent1"/>
                </a:solidFill>
              </a:rPr>
              <a:t>from the section of</a:t>
            </a:r>
            <a:br>
              <a:rPr lang="en-US" b="1" dirty="0" smtClean="0">
                <a:solidFill>
                  <a:schemeClr val="accent1"/>
                </a:solidFill>
              </a:rPr>
            </a:br>
            <a:r>
              <a:rPr lang="en-US" b="1" dirty="0" smtClean="0">
                <a:solidFill>
                  <a:schemeClr val="accent1"/>
                </a:solidFill>
              </a:rPr>
              <a:t>Book of the Covenant </a:t>
            </a:r>
            <a:br>
              <a:rPr lang="en-US" b="1" dirty="0" smtClean="0">
                <a:solidFill>
                  <a:schemeClr val="accent1"/>
                </a:solidFill>
              </a:rPr>
            </a:br>
            <a:r>
              <a:rPr lang="en-US" b="1" dirty="0" smtClean="0">
                <a:solidFill>
                  <a:schemeClr val="accent1"/>
                </a:solidFill>
              </a:rPr>
              <a:t>are much more abundant!</a:t>
            </a:r>
          </a:p>
          <a:p>
            <a:pPr algn="ctr"/>
            <a:r>
              <a:rPr lang="en-US" b="1" dirty="0" smtClean="0">
                <a:solidFill>
                  <a:schemeClr val="accent1"/>
                </a:solidFill>
              </a:rPr>
              <a:t>This fact will become </a:t>
            </a:r>
            <a:br>
              <a:rPr lang="en-US" b="1" dirty="0" smtClean="0">
                <a:solidFill>
                  <a:schemeClr val="accent1"/>
                </a:solidFill>
              </a:rPr>
            </a:br>
            <a:r>
              <a:rPr lang="en-US" b="1" dirty="0" smtClean="0">
                <a:solidFill>
                  <a:schemeClr val="accent1"/>
                </a:solidFill>
              </a:rPr>
              <a:t>very important!</a:t>
            </a:r>
            <a:endParaRPr lang="en-US" b="1" dirty="0">
              <a:solidFill>
                <a:schemeClr val="accent1"/>
              </a:solidFill>
            </a:endParaRPr>
          </a:p>
        </p:txBody>
      </p:sp>
    </p:spTree>
    <p:extLst>
      <p:ext uri="{BB962C8B-B14F-4D97-AF65-F5344CB8AC3E}">
        <p14:creationId xmlns:p14="http://schemas.microsoft.com/office/powerpoint/2010/main" val="6560515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2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2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25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125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125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125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ipe(left)">
                                      <p:cBhvr>
                                        <p:cTn id="37" dur="125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left)">
                                      <p:cBhvr>
                                        <p:cTn id="42" dur="125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125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125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1250"/>
                                        <p:tgtEl>
                                          <p:spTgt spid="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alpha val="22000"/>
          </a:srgb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3000" y="76200"/>
            <a:ext cx="7790688"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solidFill>
                  <a:srgbClr val="00B050"/>
                </a:solidFill>
                <a:effectLst>
                  <a:outerShdw blurRad="50800" dist="39000" dir="5460000" algn="tl">
                    <a:srgbClr val="000000">
                      <a:alpha val="38000"/>
                    </a:srgbClr>
                  </a:outerShdw>
                </a:effectLst>
              </a:rPr>
              <a:t>Where are the Day-start Studies Found in Scripture?</a:t>
            </a:r>
            <a:endParaRPr lang="en-US" dirty="0">
              <a:solidFill>
                <a:srgbClr val="00B050"/>
              </a:solidFill>
              <a:effectLst>
                <a:outerShdw blurRad="50800" dist="39000" dir="5460000" algn="tl">
                  <a:srgbClr val="000000">
                    <a:alpha val="38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6890163"/>
              </p:ext>
            </p:extLst>
          </p:nvPr>
        </p:nvGraphicFramePr>
        <p:xfrm>
          <a:off x="1219200" y="1371600"/>
          <a:ext cx="7651750" cy="4318000"/>
        </p:xfrm>
        <a:graphic>
          <a:graphicData uri="http://schemas.openxmlformats.org/drawingml/2006/table">
            <a:tbl>
              <a:tblPr firstRow="1" bandRow="1">
                <a:tableStyleId>{00A15C55-8517-42AA-B614-E9B94910E393}</a:tableStyleId>
              </a:tblPr>
              <a:tblGrid>
                <a:gridCol w="3200400"/>
                <a:gridCol w="457200"/>
                <a:gridCol w="838200"/>
                <a:gridCol w="713351"/>
                <a:gridCol w="2442599"/>
              </a:tblGrid>
              <a:tr h="370840">
                <a:tc>
                  <a:txBody>
                    <a:bodyPr/>
                    <a:lstStyle/>
                    <a:p>
                      <a:pPr algn="ctr"/>
                      <a:r>
                        <a:rPr lang="en-US" dirty="0" smtClean="0"/>
                        <a:t>Location of Studies</a:t>
                      </a:r>
                      <a:br>
                        <a:rPr lang="en-US" dirty="0" smtClean="0"/>
                      </a:br>
                      <a:r>
                        <a:rPr lang="en-US" dirty="0" smtClean="0"/>
                        <a:t>in the Scriptures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r>
                        <a:rPr lang="en-US" dirty="0" smtClean="0"/>
                        <a:t> % of Torah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r>
                        <a:rPr lang="en-US" dirty="0" smtClean="0"/>
                        <a:t>% of</a:t>
                      </a:r>
                    </a:p>
                    <a:p>
                      <a:r>
                        <a:rPr lang="en-US" dirty="0" smtClean="0"/>
                        <a:t>O.T.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a:r>
                        <a:rPr lang="en-US" dirty="0" smtClean="0"/>
                        <a:t>Calculation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00B050"/>
                    </a:solidFill>
                  </a:tcPr>
                </a:tc>
              </a:tr>
              <a:tr h="370840">
                <a:tc>
                  <a:txBody>
                    <a:bodyPr/>
                    <a:lstStyle/>
                    <a:p>
                      <a:r>
                        <a:rPr lang="en-US" b="1" dirty="0" smtClean="0">
                          <a:solidFill>
                            <a:srgbClr val="B13F9A"/>
                          </a:solidFill>
                        </a:rPr>
                        <a:t>Covenant Torah Books</a:t>
                      </a:r>
                    </a:p>
                    <a:p>
                      <a:pPr algn="r"/>
                      <a:r>
                        <a:rPr lang="en-US" dirty="0" smtClean="0"/>
                        <a:t>Gen 1:1-Exo 24:11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b="1" dirty="0" smtClean="0">
                          <a:solidFill>
                            <a:srgbClr val="B13F9A"/>
                          </a:solidFill>
                        </a:rPr>
                        <a:t>9</a:t>
                      </a:r>
                      <a:endParaRPr lang="en-US" b="1" dirty="0">
                        <a:solidFill>
                          <a:srgbClr val="B13F9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b="1" dirty="0" smtClean="0">
                          <a:solidFill>
                            <a:srgbClr val="B13F9A"/>
                          </a:solidFill>
                        </a:rPr>
                        <a:t>75%</a:t>
                      </a:r>
                      <a:endParaRPr lang="en-US" b="1" dirty="0">
                        <a:solidFill>
                          <a:srgbClr val="B13F9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B13F9A"/>
                          </a:solidFill>
                        </a:rPr>
                        <a:t>9</a:t>
                      </a:r>
                      <a:r>
                        <a:rPr lang="en-US" dirty="0" smtClean="0"/>
                        <a:t>+</a:t>
                      </a:r>
                      <a:r>
                        <a:rPr lang="en-US" b="1" dirty="0" smtClean="0">
                          <a:solidFill>
                            <a:srgbClr val="00B050"/>
                          </a:solidFill>
                        </a:rPr>
                        <a:t>3 </a:t>
                      </a:r>
                      <a:r>
                        <a:rPr lang="en-US" dirty="0" smtClean="0"/>
                        <a:t>= </a:t>
                      </a:r>
                      <a:r>
                        <a:rPr lang="en-US" b="1" dirty="0" smtClean="0">
                          <a:solidFill>
                            <a:schemeClr val="accent3">
                              <a:lumMod val="75000"/>
                            </a:schemeClr>
                          </a:solidFill>
                          <a:effectLst/>
                        </a:rPr>
                        <a:t>12</a:t>
                      </a:r>
                      <a:r>
                        <a:rPr lang="en-US" dirty="0" smtClean="0"/>
                        <a:t>  </a:t>
                      </a:r>
                      <a:br>
                        <a:rPr lang="en-US" dirty="0" smtClean="0"/>
                      </a:br>
                      <a:r>
                        <a:rPr lang="en-US" b="1" dirty="0" smtClean="0">
                          <a:solidFill>
                            <a:srgbClr val="B13F9A"/>
                          </a:solidFill>
                        </a:rPr>
                        <a:t>9</a:t>
                      </a:r>
                      <a:r>
                        <a:rPr lang="en-US" dirty="0" smtClean="0"/>
                        <a:t>/</a:t>
                      </a:r>
                      <a:r>
                        <a:rPr lang="en-US" b="1" dirty="0" smtClean="0">
                          <a:solidFill>
                            <a:schemeClr val="accent3">
                              <a:lumMod val="75000"/>
                            </a:schemeClr>
                          </a:solidFill>
                          <a:effectLst/>
                        </a:rPr>
                        <a:t>12 </a:t>
                      </a:r>
                      <a:r>
                        <a:rPr lang="en-US" dirty="0" smtClean="0"/>
                        <a:t>= </a:t>
                      </a:r>
                      <a:r>
                        <a:rPr lang="en-US" b="1" dirty="0" smtClean="0">
                          <a:solidFill>
                            <a:srgbClr val="B13F9A"/>
                          </a:solidFill>
                        </a:rPr>
                        <a:t>75%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r>
              <a:tr h="370840">
                <a:tc>
                  <a:txBody>
                    <a:bodyPr/>
                    <a:lstStyle/>
                    <a:p>
                      <a:r>
                        <a:rPr lang="en-US" b="1" dirty="0" smtClean="0">
                          <a:solidFill>
                            <a:srgbClr val="00B050"/>
                          </a:solidFill>
                        </a:rPr>
                        <a:t>Non-Covenant Torah Books</a:t>
                      </a:r>
                    </a:p>
                    <a:p>
                      <a:pPr algn="r"/>
                      <a:r>
                        <a:rPr lang="en-US" dirty="0" err="1" smtClean="0"/>
                        <a:t>Exo</a:t>
                      </a:r>
                      <a:r>
                        <a:rPr lang="en-US" dirty="0" smtClean="0"/>
                        <a:t> 24:12-Deut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algn="ctr"/>
                      <a:r>
                        <a:rPr lang="en-US" b="1" dirty="0" smtClean="0">
                          <a:solidFill>
                            <a:srgbClr val="00B050"/>
                          </a:solidFill>
                        </a:rPr>
                        <a:t>3</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algn="ctr"/>
                      <a:r>
                        <a:rPr lang="en-US" b="1" dirty="0" smtClean="0">
                          <a:solidFill>
                            <a:schemeClr val="accent3">
                              <a:lumMod val="75000"/>
                            </a:schemeClr>
                          </a:solidFill>
                        </a:rPr>
                        <a:t>25%</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B13F9A"/>
                          </a:solidFill>
                        </a:rPr>
                        <a:t>9</a:t>
                      </a:r>
                      <a:r>
                        <a:rPr lang="en-US" dirty="0" smtClean="0"/>
                        <a:t>+</a:t>
                      </a:r>
                      <a:r>
                        <a:rPr lang="en-US" b="1" dirty="0" smtClean="0">
                          <a:solidFill>
                            <a:srgbClr val="00B050"/>
                          </a:solidFill>
                        </a:rPr>
                        <a:t>3 </a:t>
                      </a:r>
                      <a:r>
                        <a:rPr lang="en-US" dirty="0" smtClean="0"/>
                        <a:t>= </a:t>
                      </a:r>
                      <a:r>
                        <a:rPr lang="en-US" b="1" dirty="0" smtClean="0">
                          <a:solidFill>
                            <a:schemeClr val="accent3">
                              <a:lumMod val="75000"/>
                            </a:schemeClr>
                          </a:solidFill>
                          <a:effectLst/>
                        </a:rPr>
                        <a:t>12</a:t>
                      </a:r>
                      <a:r>
                        <a:rPr lang="en-US" dirty="0" smtClean="0"/>
                        <a:t>  </a:t>
                      </a:r>
                      <a:br>
                        <a:rPr lang="en-US" dirty="0" smtClean="0"/>
                      </a:br>
                      <a:r>
                        <a:rPr lang="en-US" b="1" dirty="0" smtClean="0">
                          <a:solidFill>
                            <a:srgbClr val="00B050"/>
                          </a:solidFill>
                        </a:rPr>
                        <a:t>3</a:t>
                      </a:r>
                      <a:r>
                        <a:rPr lang="en-US" dirty="0" smtClean="0"/>
                        <a:t>/</a:t>
                      </a:r>
                      <a:r>
                        <a:rPr lang="en-US" b="1" dirty="0" smtClean="0">
                          <a:solidFill>
                            <a:schemeClr val="accent3">
                              <a:lumMod val="75000"/>
                            </a:schemeClr>
                          </a:solidFill>
                          <a:effectLst/>
                        </a:rPr>
                        <a:t>12 </a:t>
                      </a:r>
                      <a:r>
                        <a:rPr lang="en-US" dirty="0" smtClean="0"/>
                        <a:t>= </a:t>
                      </a:r>
                      <a:r>
                        <a:rPr lang="en-US" b="1" dirty="0" smtClean="0">
                          <a:solidFill>
                            <a:schemeClr val="accent3">
                              <a:lumMod val="75000"/>
                            </a:schemeClr>
                          </a:solidFill>
                        </a:rPr>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r>
              <a:tr h="370840">
                <a:tc>
                  <a:txBody>
                    <a:bodyPr/>
                    <a:lstStyle/>
                    <a:p>
                      <a:r>
                        <a:rPr lang="en-US" b="1" dirty="0" smtClean="0">
                          <a:solidFill>
                            <a:schemeClr val="accent3">
                              <a:lumMod val="75000"/>
                            </a:schemeClr>
                          </a:solidFill>
                        </a:rPr>
                        <a:t>Total Torah Studies</a:t>
                      </a:r>
                      <a:r>
                        <a:rPr lang="en-US" b="0" dirty="0" smtClean="0">
                          <a:solidFill>
                            <a:schemeClr val="accent3">
                              <a:lumMod val="75000"/>
                            </a:schemeClr>
                          </a:solidFill>
                        </a:rPr>
                        <a:t> </a:t>
                      </a:r>
                      <a:r>
                        <a:rPr lang="en-US" sz="1400" b="0" dirty="0" smtClean="0">
                          <a:solidFill>
                            <a:schemeClr val="tx1"/>
                          </a:solidFill>
                        </a:rPr>
                        <a:t>(Gen-Deut)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b="1" dirty="0" smtClean="0">
                          <a:solidFill>
                            <a:schemeClr val="accent3">
                              <a:lumMod val="75000"/>
                            </a:schemeClr>
                          </a:solidFill>
                          <a:effectLst/>
                        </a:rPr>
                        <a:t>12</a:t>
                      </a:r>
                      <a:endParaRPr lang="en-US" b="1" dirty="0">
                        <a:solidFill>
                          <a:schemeClr val="accent3">
                            <a:lumMod val="75000"/>
                          </a:schemeClr>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b="1" dirty="0" smtClean="0">
                          <a:solidFill>
                            <a:schemeClr val="accent3">
                              <a:lumMod val="75000"/>
                            </a:schemeClr>
                          </a:solidFill>
                        </a:rPr>
                        <a:t>100%</a:t>
                      </a:r>
                      <a:endParaRPr lang="en-US" b="1"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b="1" dirty="0" smtClean="0">
                          <a:solidFill>
                            <a:schemeClr val="accent3">
                              <a:lumMod val="75000"/>
                            </a:schemeClr>
                          </a:solidFill>
                        </a:rPr>
                        <a:t>43%</a:t>
                      </a:r>
                      <a:endParaRPr lang="en-US" b="1"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l"/>
                      <a:r>
                        <a:rPr lang="en-US" b="1" dirty="0" smtClean="0">
                          <a:solidFill>
                            <a:schemeClr val="accent3">
                              <a:lumMod val="75000"/>
                            </a:schemeClr>
                          </a:solidFill>
                          <a:effectLst/>
                        </a:rPr>
                        <a:t>12</a:t>
                      </a:r>
                      <a:r>
                        <a:rPr lang="en-US" dirty="0" smtClean="0"/>
                        <a:t>/</a:t>
                      </a:r>
                      <a:r>
                        <a:rPr lang="en-US" b="1" dirty="0" smtClean="0">
                          <a:solidFill>
                            <a:srgbClr val="0070C0"/>
                          </a:solidFill>
                        </a:rPr>
                        <a:t>28</a:t>
                      </a:r>
                      <a:r>
                        <a:rPr lang="en-US" dirty="0" smtClean="0"/>
                        <a:t> = </a:t>
                      </a:r>
                      <a:r>
                        <a:rPr lang="en-US" b="1" dirty="0" smtClean="0">
                          <a:solidFill>
                            <a:schemeClr val="accent3">
                              <a:lumMod val="75000"/>
                            </a:schemeClr>
                          </a:solidFill>
                        </a:rPr>
                        <a:t>43%</a:t>
                      </a:r>
                      <a:endParaRPr lang="en-US" b="1"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F0"/>
                          </a:solidFill>
                        </a:rPr>
                        <a:t>Old Testament </a:t>
                      </a:r>
                      <a:r>
                        <a:rPr lang="en-US" sz="1400" b="0" dirty="0" smtClean="0">
                          <a:solidFill>
                            <a:schemeClr val="tx1"/>
                          </a:solidFill>
                        </a:rPr>
                        <a:t>(Extra</a:t>
                      </a:r>
                      <a:r>
                        <a:rPr lang="en-US" sz="1400" b="0" baseline="0" dirty="0" smtClean="0">
                          <a:solidFill>
                            <a:schemeClr val="tx1"/>
                          </a:solidFill>
                        </a:rPr>
                        <a:t> Witnesses</a:t>
                      </a:r>
                      <a:r>
                        <a:rPr lang="en-US" sz="1400" b="0" dirty="0" smtClean="0">
                          <a:solidFill>
                            <a:schemeClr val="tx1"/>
                          </a:solidFill>
                        </a:rPr>
                        <a:t>)</a:t>
                      </a:r>
                      <a:r>
                        <a:rPr lang="en-US" b="1" dirty="0" smtClean="0">
                          <a:solidFill>
                            <a:srgbClr val="00B0F0"/>
                          </a:solidFill>
                        </a:rPr>
                        <a:t/>
                      </a:r>
                      <a:br>
                        <a:rPr lang="en-US" b="1" dirty="0" smtClean="0">
                          <a:solidFill>
                            <a:srgbClr val="00B0F0"/>
                          </a:solidFill>
                        </a:rPr>
                      </a:br>
                      <a:r>
                        <a:rPr lang="en-US" dirty="0" smtClean="0"/>
                        <a:t>  (in the Non Torah Books)</a:t>
                      </a:r>
                    </a:p>
                    <a:p>
                      <a:pPr algn="r"/>
                      <a:r>
                        <a:rPr lang="en-US" dirty="0" smtClean="0"/>
                        <a:t>Joshua-Jonah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algn="ctr"/>
                      <a:r>
                        <a:rPr lang="en-US" b="1" dirty="0" smtClean="0">
                          <a:solidFill>
                            <a:srgbClr val="00B0F0"/>
                          </a:solidFill>
                        </a:rPr>
                        <a:t>16</a:t>
                      </a:r>
                      <a:endParaRPr lang="en-US"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algn="ctr"/>
                      <a:r>
                        <a:rPr lang="en-US" b="1" dirty="0" smtClean="0">
                          <a:solidFill>
                            <a:schemeClr val="accent3">
                              <a:lumMod val="75000"/>
                            </a:schemeClr>
                          </a:solidFill>
                        </a:rPr>
                        <a:t>--</a:t>
                      </a:r>
                      <a:endParaRPr lang="en-US" b="1"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B0F0"/>
                          </a:solidFill>
                        </a:rPr>
                        <a:t>57%</a:t>
                      </a:r>
                    </a:p>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3">
                              <a:lumMod val="75000"/>
                            </a:schemeClr>
                          </a:solidFill>
                          <a:effectLst/>
                        </a:rPr>
                        <a:t>12</a:t>
                      </a:r>
                      <a:r>
                        <a:rPr lang="en-US" dirty="0" smtClean="0"/>
                        <a:t>+</a:t>
                      </a:r>
                      <a:r>
                        <a:rPr lang="en-US" b="1" dirty="0" smtClean="0">
                          <a:solidFill>
                            <a:srgbClr val="00B0F0"/>
                          </a:solidFill>
                        </a:rPr>
                        <a:t>16 </a:t>
                      </a:r>
                      <a:r>
                        <a:rPr lang="en-US" dirty="0" smtClean="0"/>
                        <a:t>= </a:t>
                      </a:r>
                      <a:r>
                        <a:rPr lang="en-US" b="1" dirty="0" smtClean="0">
                          <a:solidFill>
                            <a:srgbClr val="0070C0"/>
                          </a:solidFill>
                        </a:rPr>
                        <a:t>28</a:t>
                      </a:r>
                      <a:r>
                        <a:rPr lang="en-US" dirty="0" smtClean="0"/>
                        <a:t>  </a:t>
                      </a:r>
                      <a:br>
                        <a:rPr lang="en-US" dirty="0" smtClean="0"/>
                      </a:br>
                      <a:r>
                        <a:rPr lang="en-US" b="1" dirty="0" smtClean="0">
                          <a:solidFill>
                            <a:srgbClr val="00B0F0"/>
                          </a:solidFill>
                        </a:rPr>
                        <a:t>16</a:t>
                      </a:r>
                      <a:r>
                        <a:rPr lang="en-US" dirty="0" smtClean="0"/>
                        <a:t>/</a:t>
                      </a:r>
                      <a:r>
                        <a:rPr lang="en-US" b="1" dirty="0" smtClean="0">
                          <a:solidFill>
                            <a:srgbClr val="0070C0"/>
                          </a:solidFill>
                        </a:rPr>
                        <a:t>28 </a:t>
                      </a:r>
                      <a:r>
                        <a:rPr lang="en-US" dirty="0" smtClean="0">
                          <a:solidFill>
                            <a:schemeClr val="tx1"/>
                          </a:solidFill>
                        </a:rPr>
                        <a:t>= </a:t>
                      </a:r>
                      <a:r>
                        <a:rPr lang="en-US" b="1" dirty="0" smtClean="0">
                          <a:solidFill>
                            <a:srgbClr val="00B0F0"/>
                          </a:solidFill>
                        </a:rPr>
                        <a:t>57%</a:t>
                      </a:r>
                      <a:endParaRPr lang="en-US"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r>
              <a:tr h="370840">
                <a:tc>
                  <a:txBody>
                    <a:bodyPr/>
                    <a:lstStyle/>
                    <a:p>
                      <a:r>
                        <a:rPr lang="en-US" b="1" dirty="0" smtClean="0">
                          <a:solidFill>
                            <a:srgbClr val="0070C0"/>
                          </a:solidFill>
                        </a:rPr>
                        <a:t>Total Old</a:t>
                      </a:r>
                      <a:r>
                        <a:rPr lang="en-US" b="1" baseline="0" dirty="0" smtClean="0">
                          <a:solidFill>
                            <a:srgbClr val="0070C0"/>
                          </a:solidFill>
                        </a:rPr>
                        <a:t> Testament</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b="1" dirty="0" smtClean="0">
                          <a:solidFill>
                            <a:srgbClr val="0070C0"/>
                          </a:solidFill>
                        </a:rPr>
                        <a:t>28</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80</a:t>
                      </a:r>
                      <a:r>
                        <a:rPr lang="en-US" b="1" dirty="0" smtClean="0">
                          <a:solidFill>
                            <a:srgbClr val="0070C0"/>
                          </a:solidFill>
                        </a:rPr>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28/</a:t>
                      </a:r>
                      <a:r>
                        <a:rPr lang="en-US" b="1" dirty="0" smtClean="0">
                          <a:solidFill>
                            <a:srgbClr val="7030A0"/>
                          </a:solidFill>
                        </a:rPr>
                        <a:t>35</a:t>
                      </a:r>
                      <a:r>
                        <a:rPr lang="en-US" baseline="0" dirty="0" smtClean="0"/>
                        <a:t> = </a:t>
                      </a:r>
                      <a:r>
                        <a:rPr lang="en-US" sz="1400" b="1" baseline="0" dirty="0" smtClean="0">
                          <a:solidFill>
                            <a:srgbClr val="B13F9A"/>
                          </a:solidFill>
                        </a:rPr>
                        <a:t>80</a:t>
                      </a:r>
                      <a:r>
                        <a:rPr lang="en-US" sz="1400" b="1" dirty="0" smtClean="0">
                          <a:solidFill>
                            <a:srgbClr val="B13F9A"/>
                          </a:solidFill>
                        </a:rPr>
                        <a:t>% </a:t>
                      </a:r>
                      <a:r>
                        <a:rPr lang="en-US" sz="1400" b="0" dirty="0" smtClean="0">
                          <a:solidFill>
                            <a:srgbClr val="B13F9A"/>
                          </a:solidFill>
                        </a:rPr>
                        <a:t>of Scriptures</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r>
              <a:tr h="370840">
                <a:tc>
                  <a:txBody>
                    <a:bodyPr/>
                    <a:lstStyle/>
                    <a:p>
                      <a:r>
                        <a:rPr lang="en-US" b="1" dirty="0" smtClean="0"/>
                        <a:t>Total New Testament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algn="ctr"/>
                      <a:r>
                        <a:rPr lang="en-US" b="1" dirty="0" smtClean="0"/>
                        <a:t>7</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algn="ctr"/>
                      <a:r>
                        <a:rPr lang="en-US" b="1" dirty="0" smtClean="0">
                          <a:solidFill>
                            <a:srgbClr val="B13F9A"/>
                          </a:solidFill>
                        </a:rPr>
                        <a:t>--</a:t>
                      </a:r>
                      <a:endParaRPr lang="en-US" b="1" dirty="0">
                        <a:solidFill>
                          <a:srgbClr val="B13F9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B13F9A"/>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7</a:t>
                      </a:r>
                      <a:r>
                        <a:rPr lang="en-US" baseline="0" dirty="0" smtClean="0"/>
                        <a:t>/</a:t>
                      </a:r>
                      <a:r>
                        <a:rPr lang="en-US" b="1" dirty="0" smtClean="0">
                          <a:solidFill>
                            <a:srgbClr val="7030A0"/>
                          </a:solidFill>
                        </a:rPr>
                        <a:t>35</a:t>
                      </a:r>
                      <a:r>
                        <a:rPr lang="en-US" baseline="0" dirty="0" smtClean="0"/>
                        <a:t> = </a:t>
                      </a:r>
                      <a:r>
                        <a:rPr lang="en-US" b="1" baseline="0" dirty="0" smtClean="0">
                          <a:solidFill>
                            <a:srgbClr val="B13F9A"/>
                          </a:solidFill>
                        </a:rPr>
                        <a:t>20</a:t>
                      </a:r>
                      <a:r>
                        <a:rPr lang="en-US" b="1" dirty="0" smtClean="0">
                          <a:solidFill>
                            <a:srgbClr val="B13F9A"/>
                          </a:solidFill>
                        </a:rPr>
                        <a:t>% </a:t>
                      </a:r>
                      <a:r>
                        <a:rPr lang="en-US" sz="1600" b="0" dirty="0" smtClean="0">
                          <a:solidFill>
                            <a:srgbClr val="B13F9A"/>
                          </a:solidFill>
                        </a:rPr>
                        <a:t>of Scriptures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E5FFF1"/>
                    </a:solidFill>
                  </a:tcPr>
                </a:tc>
              </a:tr>
              <a:tr h="370840">
                <a:tc>
                  <a:txBody>
                    <a:bodyPr/>
                    <a:lstStyle/>
                    <a:p>
                      <a:r>
                        <a:rPr lang="en-US" b="1" dirty="0" smtClean="0">
                          <a:solidFill>
                            <a:srgbClr val="7030A0"/>
                          </a:solidFill>
                        </a:rPr>
                        <a:t>Total Scripture</a:t>
                      </a:r>
                      <a:r>
                        <a:rPr lang="en-US" b="1" baseline="0" dirty="0" smtClean="0">
                          <a:solidFill>
                            <a:srgbClr val="7030A0"/>
                          </a:solidFill>
                        </a:rPr>
                        <a:t> Studies</a:t>
                      </a:r>
                      <a:endParaRPr lang="en-US"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b="1" dirty="0" smtClean="0">
                          <a:solidFill>
                            <a:srgbClr val="7030A0"/>
                          </a:solidFill>
                        </a:rPr>
                        <a:t>35</a:t>
                      </a:r>
                      <a:endParaRPr lang="en-US"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ctr"/>
                      <a:r>
                        <a:rPr lang="en-US" sz="1600" b="1" dirty="0" smtClean="0">
                          <a:solidFill>
                            <a:srgbClr val="0070C0"/>
                          </a:solidFill>
                        </a:rPr>
                        <a:t>100</a:t>
                      </a:r>
                      <a:r>
                        <a:rPr lang="en-US" b="1" dirty="0" smtClean="0">
                          <a:solidFill>
                            <a:srgbClr val="0070C0"/>
                          </a:solidFill>
                        </a:rPr>
                        <a:t>%</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c>
                  <a:txBody>
                    <a:bodyPr/>
                    <a:lstStyle/>
                    <a:p>
                      <a:pPr algn="l"/>
                      <a:r>
                        <a:rPr lang="en-US" b="1" dirty="0" smtClean="0">
                          <a:solidFill>
                            <a:srgbClr val="7030A0"/>
                          </a:solidFill>
                        </a:rPr>
                        <a:t>35/35 = </a:t>
                      </a:r>
                      <a:r>
                        <a:rPr lang="en-US" b="1" dirty="0" smtClean="0">
                          <a:solidFill>
                            <a:srgbClr val="0070C0"/>
                          </a:solidFill>
                        </a:rPr>
                        <a:t>100%</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B9FFD9"/>
                    </a:solidFill>
                  </a:tcPr>
                </a:tc>
              </a:tr>
            </a:tbl>
          </a:graphicData>
        </a:graphic>
      </p:graphicFrame>
      <p:sp>
        <p:nvSpPr>
          <p:cNvPr id="4" name="Slide Number Placeholder 3"/>
          <p:cNvSpPr>
            <a:spLocks noGrp="1"/>
          </p:cNvSpPr>
          <p:nvPr>
            <p:ph type="sldNum" sz="quarter" idx="12"/>
          </p:nvPr>
        </p:nvSpPr>
        <p:spPr>
          <a:xfrm>
            <a:off x="8613648" y="6305550"/>
            <a:ext cx="457200" cy="476250"/>
          </a:xfrm>
        </p:spPr>
        <p:txBody>
          <a:bodyPr/>
          <a:lstStyle/>
          <a:p>
            <a:fld id="{2BE6B4C8-6DDA-4719-BF51-32C23F81C6D0}" type="slidenum">
              <a:rPr lang="en-US" smtClean="0"/>
              <a:pPr/>
              <a:t>24</a:t>
            </a:fld>
            <a:endParaRPr lang="en-US" dirty="0"/>
          </a:p>
        </p:txBody>
      </p:sp>
      <p:sp>
        <p:nvSpPr>
          <p:cNvPr id="2" name="TextBox 1"/>
          <p:cNvSpPr txBox="1"/>
          <p:nvPr/>
        </p:nvSpPr>
        <p:spPr>
          <a:xfrm>
            <a:off x="1143000" y="5782270"/>
            <a:ext cx="7924800" cy="923330"/>
          </a:xfrm>
          <a:prstGeom prst="rect">
            <a:avLst/>
          </a:prstGeom>
          <a:noFill/>
        </p:spPr>
        <p:txBody>
          <a:bodyPr wrap="square" rtlCol="0">
            <a:spAutoFit/>
            <a:scene3d>
              <a:camera prst="orthographicFront"/>
              <a:lightRig rig="threePt" dir="t"/>
            </a:scene3d>
            <a:sp3d extrusionH="57150">
              <a:bevelT w="38100" h="38100" prst="angle"/>
            </a:sp3d>
          </a:bodyPr>
          <a:lstStyle/>
          <a:p>
            <a:r>
              <a:rPr lang="en-US" dirty="0" smtClean="0">
                <a:solidFill>
                  <a:srgbClr val="B13F9A"/>
                </a:solidFill>
              </a:rPr>
              <a:t>The foundation for the Day-start studies are found in Covenant Torah &amp; Torah. </a:t>
            </a:r>
          </a:p>
          <a:p>
            <a:r>
              <a:rPr lang="en-US" dirty="0" smtClean="0">
                <a:solidFill>
                  <a:srgbClr val="00B0F0"/>
                </a:solidFill>
              </a:rPr>
              <a:t>Many witnesses are found in the Old Testament Non-Torah books.</a:t>
            </a:r>
          </a:p>
          <a:p>
            <a:r>
              <a:rPr lang="en-US" dirty="0" smtClean="0"/>
              <a:t>The New Testament witnesses support Covenant  Torah and Non-Torah Books. </a:t>
            </a:r>
          </a:p>
        </p:txBody>
      </p:sp>
      <p:sp>
        <p:nvSpPr>
          <p:cNvPr id="6" name="Rectangle 5"/>
          <p:cNvSpPr/>
          <p:nvPr/>
        </p:nvSpPr>
        <p:spPr>
          <a:xfrm>
            <a:off x="-1600200" y="-1384995"/>
            <a:ext cx="12333856" cy="1384995"/>
          </a:xfrm>
          <a:prstGeom prst="rect">
            <a:avLst/>
          </a:prstGeom>
          <a:solidFill>
            <a:schemeClr val="accent1">
              <a:lumMod val="20000"/>
              <a:lumOff val="80000"/>
            </a:schemeClr>
          </a:solidFill>
        </p:spPr>
        <p:txBody>
          <a:bodyPr wrap="square" lIns="91440" tIns="45720" rIns="91440" bIns="45720">
            <a:spAutoFit/>
            <a:scene3d>
              <a:camera prst="orthographicFront"/>
              <a:lightRig rig="threePt" dir="t"/>
            </a:scene3d>
            <a:sp3d extrusionH="57150">
              <a:bevelT w="82550" h="38100" prst="coolSlant"/>
            </a:sp3d>
          </a:bodyPr>
          <a:lstStyle/>
          <a:p>
            <a:r>
              <a:rPr lang="en-US" sz="2800" b="1" dirty="0" err="1" smtClean="0">
                <a:ln w="1905"/>
                <a:solidFill>
                  <a:schemeClr val="accent3">
                    <a:lumMod val="60000"/>
                    <a:lumOff val="40000"/>
                  </a:schemeClr>
                </a:solidFill>
                <a:effectLst>
                  <a:innerShdw blurRad="69850" dist="43180" dir="5400000">
                    <a:srgbClr val="000000">
                      <a:alpha val="65000"/>
                    </a:srgbClr>
                  </a:innerShdw>
                </a:effectLst>
                <a:latin typeface="Arial Rounded MT Bold" pitchFamily="34" charset="0"/>
              </a:rPr>
              <a:t>Mannie</a:t>
            </a:r>
            <a:r>
              <a:rPr lang="en-US" sz="2800" b="1" cap="none" spc="0" dirty="0" smtClean="0">
                <a:ln w="1905"/>
                <a:solidFill>
                  <a:schemeClr val="accent3">
                    <a:lumMod val="60000"/>
                    <a:lumOff val="40000"/>
                  </a:schemeClr>
                </a:solidFill>
                <a:effectLst>
                  <a:innerShdw blurRad="69850" dist="43180" dir="5400000">
                    <a:srgbClr val="000000">
                      <a:alpha val="65000"/>
                    </a:srgbClr>
                  </a:innerShdw>
                </a:effectLst>
                <a:latin typeface="Arial Rounded MT Bold" pitchFamily="34" charset="0"/>
              </a:rPr>
              <a:t>:   This might be a hard slide for anyone to understand without me explaining it, so leave out if you want.  Or call me and we’ll decide what to do when you are ready</a:t>
            </a:r>
            <a:r>
              <a:rPr lang="en-US" sz="2800" b="1" dirty="0" smtClean="0">
                <a:ln w="1905"/>
                <a:solidFill>
                  <a:schemeClr val="accent3">
                    <a:lumMod val="60000"/>
                    <a:lumOff val="40000"/>
                  </a:schemeClr>
                </a:solidFill>
                <a:effectLst>
                  <a:innerShdw blurRad="69850" dist="43180" dir="5400000">
                    <a:srgbClr val="000000">
                      <a:alpha val="65000"/>
                    </a:srgbClr>
                  </a:innerShdw>
                </a:effectLst>
                <a:latin typeface="Arial Rounded MT Bold" pitchFamily="34" charset="0"/>
              </a:rPr>
              <a:t>.  </a:t>
            </a:r>
            <a:r>
              <a:rPr lang="en-US" sz="2800" b="1" cap="none" spc="0" dirty="0" smtClean="0">
                <a:ln w="1905"/>
                <a:solidFill>
                  <a:schemeClr val="accent3">
                    <a:lumMod val="60000"/>
                    <a:lumOff val="40000"/>
                  </a:schemeClr>
                </a:solidFill>
                <a:effectLst>
                  <a:innerShdw blurRad="69850" dist="43180" dir="5400000">
                    <a:srgbClr val="000000">
                      <a:alpha val="65000"/>
                    </a:srgbClr>
                  </a:innerShdw>
                </a:effectLst>
                <a:latin typeface="Arial Rounded MT Bold" pitchFamily="34" charset="0"/>
              </a:rPr>
              <a:t>Charlene  250-742-2388</a:t>
            </a:r>
            <a:endParaRPr lang="en-US" sz="2800" b="1" cap="none" spc="0" dirty="0">
              <a:ln w="1905"/>
              <a:solidFill>
                <a:schemeClr val="accent3">
                  <a:lumMod val="60000"/>
                  <a:lumOff val="40000"/>
                </a:schemeClr>
              </a:solidFill>
              <a:effectLst>
                <a:innerShdw blurRad="69850" dist="43180" dir="5400000">
                  <a:srgbClr val="000000">
                    <a:alpha val="65000"/>
                  </a:srgbClr>
                </a:innerShdw>
              </a:effectLst>
              <a:latin typeface="Arial Rounded MT Bold" pitchFamily="34" charset="0"/>
            </a:endParaRPr>
          </a:p>
        </p:txBody>
      </p:sp>
    </p:spTree>
    <p:extLst>
      <p:ext uri="{BB962C8B-B14F-4D97-AF65-F5344CB8AC3E}">
        <p14:creationId xmlns:p14="http://schemas.microsoft.com/office/powerpoint/2010/main" val="30078130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19679864"/>
              </p:ext>
            </p:extLst>
          </p:nvPr>
        </p:nvGraphicFramePr>
        <p:xfrm>
          <a:off x="1371600" y="2331720"/>
          <a:ext cx="7499352" cy="3840480"/>
        </p:xfrm>
        <a:graphic>
          <a:graphicData uri="http://schemas.openxmlformats.org/drawingml/2006/table">
            <a:tbl>
              <a:tblPr firstRow="1" bandRow="1">
                <a:tableStyleId>{5C22544A-7EE6-4342-B048-85BDC9FD1C3A}</a:tableStyleId>
              </a:tblPr>
              <a:tblGrid>
                <a:gridCol w="1071336"/>
                <a:gridCol w="1071336"/>
                <a:gridCol w="1071336"/>
                <a:gridCol w="1071336"/>
                <a:gridCol w="1071336"/>
                <a:gridCol w="1071336"/>
                <a:gridCol w="1071336"/>
              </a:tblGrid>
              <a:tr h="370840">
                <a:tc>
                  <a:txBody>
                    <a:bodyPr/>
                    <a:lstStyle/>
                    <a:p>
                      <a:pPr algn="ctr"/>
                      <a:r>
                        <a:rPr lang="en-US" dirty="0" smtClean="0"/>
                        <a:t>1</a:t>
                      </a:r>
                      <a:r>
                        <a:rPr lang="en-US" baseline="30000" dirty="0" smtClean="0"/>
                        <a:t>st</a:t>
                      </a:r>
                      <a:r>
                        <a:rPr lang="en-US" dirty="0" smtClean="0"/>
                        <a:t> </a:t>
                      </a:r>
                    </a:p>
                    <a:p>
                      <a:pPr algn="ctr"/>
                      <a:r>
                        <a:rPr lang="en-US" dirty="0" smtClean="0"/>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dirty="0" smtClean="0"/>
                        <a:t>2</a:t>
                      </a:r>
                      <a:r>
                        <a:rPr lang="en-US" baseline="30000" dirty="0" smtClean="0"/>
                        <a:t>nd</a:t>
                      </a:r>
                      <a:r>
                        <a:rPr lang="en-US" dirty="0" smtClean="0"/>
                        <a:t> </a:t>
                      </a:r>
                    </a:p>
                    <a:p>
                      <a:pPr algn="ctr"/>
                      <a:r>
                        <a:rPr lang="en-US" dirty="0" smtClean="0"/>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dirty="0" smtClean="0"/>
                        <a:t>3</a:t>
                      </a:r>
                      <a:r>
                        <a:rPr lang="en-US" baseline="30000" dirty="0" smtClean="0"/>
                        <a:t>rd</a:t>
                      </a:r>
                      <a:r>
                        <a:rPr lang="en-US" dirty="0" smtClean="0"/>
                        <a:t> </a:t>
                      </a:r>
                    </a:p>
                    <a:p>
                      <a:pPr algn="ctr"/>
                      <a:r>
                        <a:rPr lang="en-US" dirty="0" smtClean="0"/>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dirty="0" smtClean="0"/>
                        <a:t>4</a:t>
                      </a:r>
                      <a:r>
                        <a:rPr lang="en-US" baseline="30000" dirty="0" smtClean="0"/>
                        <a:t>th</a:t>
                      </a:r>
                      <a:r>
                        <a:rPr lang="en-US" dirty="0" smtClean="0"/>
                        <a:t> </a:t>
                      </a:r>
                    </a:p>
                    <a:p>
                      <a:pPr algn="ctr"/>
                      <a:r>
                        <a:rPr lang="en-US" dirty="0" smtClean="0"/>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dirty="0" smtClean="0"/>
                        <a:t>5</a:t>
                      </a:r>
                      <a:r>
                        <a:rPr lang="en-US" baseline="30000" dirty="0" smtClean="0"/>
                        <a:t>th</a:t>
                      </a:r>
                      <a:r>
                        <a:rPr lang="en-US" dirty="0" smtClean="0"/>
                        <a:t> </a:t>
                      </a:r>
                    </a:p>
                    <a:p>
                      <a:pPr algn="ctr"/>
                      <a:r>
                        <a:rPr lang="en-US" dirty="0" smtClean="0"/>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dirty="0" smtClean="0"/>
                        <a:t>Prep 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dirty="0" smtClean="0"/>
                        <a:t>Sabbath 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r>
              <a:tr h="370840">
                <a:tc>
                  <a:txBody>
                    <a:bodyPr/>
                    <a:lstStyle/>
                    <a:p>
                      <a:r>
                        <a:rPr lang="en-US" dirty="0" smtClean="0"/>
                        <a:t>1</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EE7D6"/>
                    </a:solid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r>
              <a:tr h="370840">
                <a:tc>
                  <a:txBody>
                    <a:bodyPr/>
                    <a:lstStyle/>
                    <a:p>
                      <a:r>
                        <a:rPr lang="en-US" dirty="0" smtClean="0"/>
                        <a:t>8</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r>
              <a:tr h="370840">
                <a:tc>
                  <a:txBody>
                    <a:bodyPr/>
                    <a:lstStyle/>
                    <a:p>
                      <a:r>
                        <a:rPr lang="en-US" dirty="0" smtClean="0"/>
                        <a:t>15</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21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r>
              <a:tr h="370840">
                <a:tc>
                  <a:txBody>
                    <a:bodyPr/>
                    <a:lstStyle/>
                    <a:p>
                      <a:r>
                        <a:rPr lang="en-US" dirty="0" smtClean="0"/>
                        <a:t>22</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26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27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28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r>
              <a:tr h="370840">
                <a:tc>
                  <a:txBody>
                    <a:bodyPr/>
                    <a:lstStyle/>
                    <a:p>
                      <a:r>
                        <a:rPr lang="en-US" dirty="0" smtClean="0"/>
                        <a:t>29</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r>
            </a:tbl>
          </a:graphicData>
        </a:graphic>
      </p:graphicFrame>
      <p:sp>
        <p:nvSpPr>
          <p:cNvPr id="4" name="Slide Number Placeholder 3"/>
          <p:cNvSpPr>
            <a:spLocks noGrp="1"/>
          </p:cNvSpPr>
          <p:nvPr>
            <p:ph type="sldNum" sz="quarter" idx="12"/>
          </p:nvPr>
        </p:nvSpPr>
        <p:spPr>
          <a:xfrm>
            <a:off x="8686800" y="6386575"/>
            <a:ext cx="457200" cy="476250"/>
          </a:xfrm>
        </p:spPr>
        <p:txBody>
          <a:bodyPr/>
          <a:lstStyle/>
          <a:p>
            <a:fld id="{2BE6B4C8-6DDA-4719-BF51-32C23F81C6D0}" type="slidenum">
              <a:rPr lang="en-US" smtClean="0"/>
              <a:pPr/>
              <a:t>25</a:t>
            </a:fld>
            <a:endParaRPr lang="en-US" dirty="0"/>
          </a:p>
        </p:txBody>
      </p:sp>
      <p:sp>
        <p:nvSpPr>
          <p:cNvPr id="6" name="Title 1"/>
          <p:cNvSpPr>
            <a:spLocks noGrp="1"/>
          </p:cNvSpPr>
          <p:nvPr>
            <p:ph type="title"/>
          </p:nvPr>
        </p:nvSpPr>
        <p:spPr>
          <a:xfrm>
            <a:off x="1295400" y="152400"/>
            <a:ext cx="66294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solidFill>
                    <a:schemeClr val="accent1">
                      <a:lumMod val="50000"/>
                    </a:schemeClr>
                  </a:solidFill>
                </a:ln>
                <a:solidFill>
                  <a:schemeClr val="accent1">
                    <a:lumMod val="60000"/>
                    <a:lumOff val="40000"/>
                  </a:schemeClr>
                </a:solidFill>
                <a:effectLst>
                  <a:outerShdw blurRad="50800" dist="39000" dir="5460000" algn="tl">
                    <a:srgbClr val="000000">
                      <a:alpha val="38000"/>
                    </a:srgbClr>
                  </a:outerShdw>
                </a:effectLst>
              </a:rPr>
              <a:t>Time to Make a </a:t>
            </a:r>
            <a:br>
              <a:rPr lang="en-US" dirty="0" smtClean="0">
                <a:ln w="11430">
                  <a:solidFill>
                    <a:schemeClr val="accent1">
                      <a:lumMod val="50000"/>
                    </a:schemeClr>
                  </a:solidFill>
                </a:ln>
                <a:solidFill>
                  <a:schemeClr val="accent1">
                    <a:lumMod val="60000"/>
                    <a:lumOff val="40000"/>
                  </a:schemeClr>
                </a:solidFill>
                <a:effectLst>
                  <a:outerShdw blurRad="50800" dist="39000" dir="5460000" algn="tl">
                    <a:srgbClr val="000000">
                      <a:alpha val="38000"/>
                    </a:srgbClr>
                  </a:outerShdw>
                </a:effectLst>
              </a:rPr>
            </a:br>
            <a:r>
              <a:rPr lang="en-US" dirty="0" smtClean="0">
                <a:ln w="11430">
                  <a:solidFill>
                    <a:schemeClr val="accent1">
                      <a:lumMod val="50000"/>
                    </a:schemeClr>
                  </a:solidFill>
                </a:ln>
                <a:solidFill>
                  <a:schemeClr val="accent1">
                    <a:lumMod val="60000"/>
                    <a:lumOff val="40000"/>
                  </a:schemeClr>
                </a:solidFill>
                <a:effectLst>
                  <a:outerShdw blurRad="50800" dist="39000" dir="5460000" algn="tl">
                    <a:srgbClr val="000000">
                      <a:alpha val="38000"/>
                    </a:srgbClr>
                  </a:outerShdw>
                </a:effectLst>
              </a:rPr>
              <a:t>Reasonable Assumption!</a:t>
            </a:r>
            <a:endParaRPr lang="en-US" dirty="0">
              <a:ln w="11430">
                <a:solidFill>
                  <a:schemeClr val="accent1">
                    <a:lumMod val="50000"/>
                  </a:schemeClr>
                </a:solidFill>
              </a:ln>
              <a:solidFill>
                <a:schemeClr val="accent1">
                  <a:lumMod val="60000"/>
                  <a:lumOff val="40000"/>
                </a:schemeClr>
              </a:solidFill>
              <a:effectLst>
                <a:outerShdw blurRad="50800" dist="39000" dir="5460000" algn="tl">
                  <a:srgbClr val="000000">
                    <a:alpha val="38000"/>
                  </a:srgbClr>
                </a:outerShdw>
              </a:effectLst>
            </a:endParaRPr>
          </a:p>
        </p:txBody>
      </p:sp>
      <p:sp>
        <p:nvSpPr>
          <p:cNvPr id="7" name="Content Placeholder 2"/>
          <p:cNvSpPr txBox="1">
            <a:spLocks/>
          </p:cNvSpPr>
          <p:nvPr/>
        </p:nvSpPr>
        <p:spPr>
          <a:xfrm>
            <a:off x="1371600" y="1524000"/>
            <a:ext cx="7409688" cy="762000"/>
          </a:xfrm>
          <a:prstGeom prst="rect">
            <a:avLst/>
          </a:prstGeom>
        </p:spPr>
        <p:txBody>
          <a:bodyPr>
            <a:normAutofit fontScale="85000" lnSpcReduction="20000"/>
            <a:scene3d>
              <a:camera prst="orthographicFront"/>
              <a:lightRig rig="threePt" dir="t"/>
            </a:scene3d>
            <a:sp3d extrusionH="57150">
              <a:bevelT h="25400" prst="softRound"/>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r>
              <a:rPr lang="en-US" dirty="0">
                <a:solidFill>
                  <a:schemeClr val="accent1"/>
                </a:solidFill>
              </a:rPr>
              <a:t>T</a:t>
            </a:r>
            <a:r>
              <a:rPr lang="en-US" dirty="0" smtClean="0">
                <a:solidFill>
                  <a:schemeClr val="accent1"/>
                </a:solidFill>
              </a:rPr>
              <a:t>his chart represents the Genesis 1 Calendar. </a:t>
            </a:r>
            <a:br>
              <a:rPr lang="en-US" dirty="0" smtClean="0">
                <a:solidFill>
                  <a:schemeClr val="accent1"/>
                </a:solidFill>
              </a:rPr>
            </a:br>
            <a:r>
              <a:rPr lang="en-US" b="1" u="sng" dirty="0" smtClean="0">
                <a:solidFill>
                  <a:schemeClr val="accent1"/>
                </a:solidFill>
              </a:rPr>
              <a:t>Questions</a:t>
            </a:r>
            <a:r>
              <a:rPr lang="en-US" dirty="0" smtClean="0">
                <a:solidFill>
                  <a:schemeClr val="accent1"/>
                </a:solidFill>
              </a:rPr>
              <a:t>: Is the 1</a:t>
            </a:r>
            <a:r>
              <a:rPr lang="en-US" baseline="30000" dirty="0" smtClean="0">
                <a:solidFill>
                  <a:schemeClr val="accent1"/>
                </a:solidFill>
              </a:rPr>
              <a:t>st</a:t>
            </a:r>
            <a:r>
              <a:rPr lang="en-US" dirty="0" smtClean="0">
                <a:solidFill>
                  <a:schemeClr val="accent1"/>
                </a:solidFill>
              </a:rPr>
              <a:t> day of creation also:</a:t>
            </a:r>
            <a:endParaRPr lang="en-US" dirty="0">
              <a:solidFill>
                <a:schemeClr val="accent1"/>
              </a:solidFill>
            </a:endParaRPr>
          </a:p>
        </p:txBody>
      </p:sp>
      <p:pic>
        <p:nvPicPr>
          <p:cNvPr id="8" name="Picture 2" descr="C:\Users\Rae\Desktop\do boy wri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174" y="-32068"/>
            <a:ext cx="1753875" cy="17465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95600" y="3261658"/>
            <a:ext cx="2667000" cy="338554"/>
          </a:xfrm>
          <a:prstGeom prst="rect">
            <a:avLst/>
          </a:prstGeom>
          <a:solidFill>
            <a:srgbClr val="FEE7D6">
              <a:alpha val="87000"/>
            </a:srgbClr>
          </a:solidFill>
          <a:ln>
            <a:solidFill>
              <a:schemeClr val="accent1"/>
            </a:solidFill>
          </a:ln>
          <a:scene3d>
            <a:camera prst="orthographicFront"/>
            <a:lightRig rig="threePt" dir="t"/>
          </a:scene3d>
          <a:sp3d>
            <a:bevelT/>
          </a:sp3d>
        </p:spPr>
        <p:txBody>
          <a:bodyPr wrap="square" rtlCol="0">
            <a:spAutoFit/>
          </a:bodyPr>
          <a:lstStyle/>
          <a:p>
            <a:pPr algn="ctr"/>
            <a:r>
              <a:rPr lang="en-US" sz="1600" dirty="0" smtClean="0">
                <a:solidFill>
                  <a:schemeClr val="accent1"/>
                </a:solidFill>
              </a:rPr>
              <a:t>The </a:t>
            </a:r>
            <a:r>
              <a:rPr lang="en-US" sz="1600" b="1" dirty="0" smtClean="0">
                <a:solidFill>
                  <a:schemeClr val="accent1"/>
                </a:solidFill>
              </a:rPr>
              <a:t>1</a:t>
            </a:r>
            <a:r>
              <a:rPr lang="en-US" sz="1600" b="1" baseline="30000" dirty="0" smtClean="0">
                <a:solidFill>
                  <a:schemeClr val="accent1"/>
                </a:solidFill>
              </a:rPr>
              <a:t>st</a:t>
            </a:r>
            <a:r>
              <a:rPr lang="en-US" sz="1600" b="1" dirty="0" smtClean="0">
                <a:solidFill>
                  <a:schemeClr val="accent1"/>
                </a:solidFill>
              </a:rPr>
              <a:t> day </a:t>
            </a:r>
            <a:r>
              <a:rPr lang="en-US" sz="1600" dirty="0" smtClean="0">
                <a:solidFill>
                  <a:schemeClr val="accent1"/>
                </a:solidFill>
              </a:rPr>
              <a:t>of the 1</a:t>
            </a:r>
            <a:r>
              <a:rPr lang="en-US" sz="1600" baseline="30000" dirty="0" smtClean="0">
                <a:solidFill>
                  <a:schemeClr val="accent1"/>
                </a:solidFill>
              </a:rPr>
              <a:t>st</a:t>
            </a:r>
            <a:r>
              <a:rPr lang="en-US" sz="1600" dirty="0" smtClean="0">
                <a:solidFill>
                  <a:schemeClr val="accent1"/>
                </a:solidFill>
              </a:rPr>
              <a:t> </a:t>
            </a:r>
            <a:r>
              <a:rPr lang="en-US" sz="1600" b="1" dirty="0" smtClean="0">
                <a:solidFill>
                  <a:schemeClr val="accent1"/>
                </a:solidFill>
              </a:rPr>
              <a:t>week</a:t>
            </a:r>
            <a:r>
              <a:rPr lang="en-US" sz="1600" dirty="0" smtClean="0">
                <a:solidFill>
                  <a:schemeClr val="accent1"/>
                </a:solidFill>
              </a:rPr>
              <a:t>?</a:t>
            </a:r>
            <a:endParaRPr lang="en-US" sz="1600" dirty="0">
              <a:solidFill>
                <a:schemeClr val="accent1"/>
              </a:solidFill>
            </a:endParaRPr>
          </a:p>
        </p:txBody>
      </p:sp>
      <p:cxnSp>
        <p:nvCxnSpPr>
          <p:cNvPr id="10" name="Straight Arrow Connector 9"/>
          <p:cNvCxnSpPr/>
          <p:nvPr/>
        </p:nvCxnSpPr>
        <p:spPr>
          <a:xfrm>
            <a:off x="2171700" y="3352800"/>
            <a:ext cx="800100" cy="0"/>
          </a:xfrm>
          <a:prstGeom prst="straightConnector1">
            <a:avLst/>
          </a:prstGeom>
          <a:ln w="38100">
            <a:headEnd type="arrow"/>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38400" y="3895118"/>
            <a:ext cx="2743200" cy="338554"/>
          </a:xfrm>
          <a:prstGeom prst="rect">
            <a:avLst/>
          </a:prstGeom>
          <a:solidFill>
            <a:srgbClr val="FEE7D6">
              <a:alpha val="87000"/>
            </a:srgbClr>
          </a:solidFill>
          <a:ln>
            <a:solidFill>
              <a:schemeClr val="accent1"/>
            </a:solidFill>
          </a:ln>
          <a:scene3d>
            <a:camera prst="orthographicFront"/>
            <a:lightRig rig="threePt" dir="t"/>
          </a:scene3d>
          <a:sp3d>
            <a:bevelT/>
          </a:sp3d>
        </p:spPr>
        <p:txBody>
          <a:bodyPr wrap="square" rtlCol="0">
            <a:spAutoFit/>
          </a:bodyPr>
          <a:lstStyle/>
          <a:p>
            <a:pPr algn="ctr"/>
            <a:r>
              <a:rPr lang="en-US" sz="1600" dirty="0" smtClean="0">
                <a:solidFill>
                  <a:schemeClr val="accent1"/>
                </a:solidFill>
              </a:rPr>
              <a:t>The </a:t>
            </a:r>
            <a:r>
              <a:rPr lang="en-US" sz="1600" b="1" dirty="0" smtClean="0">
                <a:solidFill>
                  <a:schemeClr val="accent1"/>
                </a:solidFill>
              </a:rPr>
              <a:t>1</a:t>
            </a:r>
            <a:r>
              <a:rPr lang="en-US" sz="1600" b="1" baseline="30000" dirty="0" smtClean="0">
                <a:solidFill>
                  <a:schemeClr val="accent1"/>
                </a:solidFill>
              </a:rPr>
              <a:t>st</a:t>
            </a:r>
            <a:r>
              <a:rPr lang="en-US" sz="1600" b="1" dirty="0" smtClean="0">
                <a:solidFill>
                  <a:schemeClr val="accent1"/>
                </a:solidFill>
              </a:rPr>
              <a:t> day </a:t>
            </a:r>
            <a:r>
              <a:rPr lang="en-US" sz="1600" dirty="0" smtClean="0">
                <a:solidFill>
                  <a:schemeClr val="accent1"/>
                </a:solidFill>
              </a:rPr>
              <a:t>of the 1</a:t>
            </a:r>
            <a:r>
              <a:rPr lang="en-US" sz="1600" baseline="30000" dirty="0" smtClean="0">
                <a:solidFill>
                  <a:schemeClr val="accent1"/>
                </a:solidFill>
              </a:rPr>
              <a:t>st</a:t>
            </a:r>
            <a:r>
              <a:rPr lang="en-US" sz="1600" dirty="0" smtClean="0">
                <a:solidFill>
                  <a:schemeClr val="accent1"/>
                </a:solidFill>
              </a:rPr>
              <a:t> </a:t>
            </a:r>
            <a:r>
              <a:rPr lang="en-US" sz="1600" b="1" dirty="0" smtClean="0">
                <a:solidFill>
                  <a:schemeClr val="accent1"/>
                </a:solidFill>
              </a:rPr>
              <a:t>month</a:t>
            </a:r>
            <a:r>
              <a:rPr lang="en-US" sz="1600" dirty="0" smtClean="0">
                <a:solidFill>
                  <a:schemeClr val="accent1"/>
                </a:solidFill>
              </a:rPr>
              <a:t>?</a:t>
            </a:r>
            <a:endParaRPr lang="en-US" sz="1600" dirty="0">
              <a:solidFill>
                <a:schemeClr val="accent1"/>
              </a:solidFill>
            </a:endParaRPr>
          </a:p>
        </p:txBody>
      </p:sp>
      <p:cxnSp>
        <p:nvCxnSpPr>
          <p:cNvPr id="13" name="Straight Arrow Connector 12"/>
          <p:cNvCxnSpPr/>
          <p:nvPr/>
        </p:nvCxnSpPr>
        <p:spPr>
          <a:xfrm>
            <a:off x="2019300" y="3415546"/>
            <a:ext cx="476250" cy="528042"/>
          </a:xfrm>
          <a:prstGeom prst="straightConnector1">
            <a:avLst/>
          </a:prstGeom>
          <a:ln w="38100">
            <a:headEnd type="arrow"/>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1200" y="4538246"/>
            <a:ext cx="2590800" cy="338554"/>
          </a:xfrm>
          <a:prstGeom prst="rect">
            <a:avLst/>
          </a:prstGeom>
          <a:solidFill>
            <a:srgbClr val="FEE7D6">
              <a:alpha val="87000"/>
            </a:srgbClr>
          </a:solidFill>
          <a:ln>
            <a:solidFill>
              <a:schemeClr val="accent1"/>
            </a:solidFill>
          </a:ln>
          <a:scene3d>
            <a:camera prst="orthographicFront"/>
            <a:lightRig rig="threePt" dir="t"/>
          </a:scene3d>
          <a:sp3d>
            <a:bevelT/>
          </a:sp3d>
        </p:spPr>
        <p:txBody>
          <a:bodyPr wrap="square" rtlCol="0">
            <a:spAutoFit/>
          </a:bodyPr>
          <a:lstStyle/>
          <a:p>
            <a:pPr algn="ctr"/>
            <a:r>
              <a:rPr lang="en-US" sz="1600" dirty="0" smtClean="0">
                <a:solidFill>
                  <a:schemeClr val="accent1"/>
                </a:solidFill>
              </a:rPr>
              <a:t>The </a:t>
            </a:r>
            <a:r>
              <a:rPr lang="en-US" sz="1600" b="1" dirty="0" smtClean="0">
                <a:solidFill>
                  <a:schemeClr val="accent1"/>
                </a:solidFill>
              </a:rPr>
              <a:t>1</a:t>
            </a:r>
            <a:r>
              <a:rPr lang="en-US" sz="1600" b="1" baseline="30000" dirty="0" smtClean="0">
                <a:solidFill>
                  <a:schemeClr val="accent1"/>
                </a:solidFill>
              </a:rPr>
              <a:t>st</a:t>
            </a:r>
            <a:r>
              <a:rPr lang="en-US" sz="1600" b="1" dirty="0" smtClean="0">
                <a:solidFill>
                  <a:schemeClr val="accent1"/>
                </a:solidFill>
              </a:rPr>
              <a:t> day </a:t>
            </a:r>
            <a:r>
              <a:rPr lang="en-US" sz="1600" dirty="0" smtClean="0">
                <a:solidFill>
                  <a:schemeClr val="accent1"/>
                </a:solidFill>
              </a:rPr>
              <a:t>of the 1</a:t>
            </a:r>
            <a:r>
              <a:rPr lang="en-US" sz="1600" baseline="30000" dirty="0" smtClean="0">
                <a:solidFill>
                  <a:schemeClr val="accent1"/>
                </a:solidFill>
              </a:rPr>
              <a:t>st</a:t>
            </a:r>
            <a:r>
              <a:rPr lang="en-US" sz="1600" dirty="0" smtClean="0">
                <a:solidFill>
                  <a:schemeClr val="accent1"/>
                </a:solidFill>
              </a:rPr>
              <a:t> </a:t>
            </a:r>
            <a:r>
              <a:rPr lang="en-US" sz="1600" b="1" dirty="0" smtClean="0">
                <a:solidFill>
                  <a:schemeClr val="accent1"/>
                </a:solidFill>
              </a:rPr>
              <a:t>year</a:t>
            </a:r>
            <a:r>
              <a:rPr lang="en-US" sz="1600" dirty="0" smtClean="0">
                <a:solidFill>
                  <a:schemeClr val="accent1"/>
                </a:solidFill>
              </a:rPr>
              <a:t>?</a:t>
            </a:r>
            <a:endParaRPr lang="en-US" sz="1600" dirty="0">
              <a:solidFill>
                <a:schemeClr val="accent1"/>
              </a:solidFill>
            </a:endParaRPr>
          </a:p>
        </p:txBody>
      </p:sp>
      <p:cxnSp>
        <p:nvCxnSpPr>
          <p:cNvPr id="15" name="Straight Arrow Connector 14"/>
          <p:cNvCxnSpPr/>
          <p:nvPr/>
        </p:nvCxnSpPr>
        <p:spPr>
          <a:xfrm>
            <a:off x="1790700" y="3430935"/>
            <a:ext cx="266700" cy="1141065"/>
          </a:xfrm>
          <a:prstGeom prst="straightConnector1">
            <a:avLst/>
          </a:prstGeom>
          <a:ln w="38100">
            <a:headEnd type="arrow"/>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1219200" y="6172200"/>
            <a:ext cx="7867014" cy="452438"/>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300" b="1" kern="120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Rounded MT Bold" pitchFamily="34" charset="0"/>
                <a:ea typeface="+mj-ea"/>
                <a:cs typeface="+mj-cs"/>
              </a:defRPr>
            </a:lvl1pPr>
            <a:extLst/>
          </a:lstStyle>
          <a:p>
            <a:pPr algn="ctr"/>
            <a:r>
              <a:rPr lang="en-US" sz="2800" dirty="0" smtClean="0">
                <a:ln w="11430">
                  <a:solidFill>
                    <a:schemeClr val="accent1">
                      <a:lumMod val="50000"/>
                    </a:schemeClr>
                  </a:solidFill>
                </a:ln>
                <a:solidFill>
                  <a:schemeClr val="accent1">
                    <a:lumMod val="75000"/>
                  </a:schemeClr>
                </a:solidFill>
                <a:effectLst>
                  <a:outerShdw blurRad="50800" dist="39000" dir="5460000" algn="tl">
                    <a:srgbClr val="000000">
                      <a:alpha val="38000"/>
                    </a:srgbClr>
                  </a:outerShdw>
                </a:effectLst>
              </a:rPr>
              <a:t>Keep these concepts in mind for each study.</a:t>
            </a:r>
            <a:endParaRPr lang="en-US" sz="2800" dirty="0">
              <a:ln w="11430">
                <a:solidFill>
                  <a:schemeClr val="accent1">
                    <a:lumMod val="50000"/>
                  </a:schemeClr>
                </a:solidFill>
              </a:ln>
              <a:solidFill>
                <a:schemeClr val="accent1">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557267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par>
                          <p:cTn id="8" fill="hold">
                            <p:stCondLst>
                              <p:cond delay="175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2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250"/>
                                        <p:tgtEl>
                                          <p:spTgt spid="13"/>
                                        </p:tgtEl>
                                      </p:cBhvr>
                                    </p:animEffect>
                                  </p:childTnLst>
                                </p:cTn>
                              </p:par>
                            </p:childTnLst>
                          </p:cTn>
                        </p:par>
                        <p:par>
                          <p:cTn id="17" fill="hold">
                            <p:stCondLst>
                              <p:cond delay="1750"/>
                            </p:stCondLst>
                            <p:childTnLst>
                              <p:par>
                                <p:cTn id="18" presetID="22" presetClass="entr" presetSubtype="8"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250"/>
                                        <p:tgtEl>
                                          <p:spTgt spid="15"/>
                                        </p:tgtEl>
                                      </p:cBhvr>
                                    </p:animEffect>
                                  </p:childTnLst>
                                </p:cTn>
                              </p:par>
                            </p:childTnLst>
                          </p:cTn>
                        </p:par>
                        <p:par>
                          <p:cTn id="26" fill="hold">
                            <p:stCondLst>
                              <p:cond delay="1750"/>
                            </p:stCondLst>
                            <p:childTnLst>
                              <p:par>
                                <p:cTn id="27" presetID="22" presetClass="entr" presetSubtype="8" fill="hold" grpId="0" nodeType="after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125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40000">
              <a:schemeClr val="bg1">
                <a:tint val="85000"/>
                <a:satMod val="320000"/>
              </a:schemeClr>
            </a:gs>
            <a:gs pos="100000">
              <a:schemeClr val="accent1"/>
            </a:gs>
          </a:gsLst>
          <a:path path="circle">
            <a:fillToRect l="-24500" t="-20000" r="124500" b="12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04800"/>
            <a:ext cx="5958840" cy="230710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chemeClr val="accent1">
                      <a:lumMod val="50000"/>
                    </a:schemeClr>
                  </a:solidFill>
                </a:ln>
                <a:solidFill>
                  <a:schemeClr val="accent1"/>
                </a:solidFill>
                <a:effectLst>
                  <a:outerShdw blurRad="50800" dist="39000" dir="5460000" algn="tl">
                    <a:srgbClr val="000000">
                      <a:alpha val="38000"/>
                    </a:srgbClr>
                  </a:outerShdw>
                </a:effectLst>
              </a:rPr>
              <a:t>Where</a:t>
            </a:r>
            <a:r>
              <a:rPr lang="en-US" dirty="0" smtClean="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dirty="0" smtClean="0">
                <a:ln w="11430">
                  <a:solidFill>
                    <a:schemeClr val="accent1">
                      <a:lumMod val="50000"/>
                    </a:schemeClr>
                  </a:solidFill>
                </a:ln>
                <a:solidFill>
                  <a:schemeClr val="accent1"/>
                </a:solidFill>
                <a:effectLst>
                  <a:outerShdw blurRad="50800" dist="39000" dir="5460000" algn="tl">
                    <a:srgbClr val="000000">
                      <a:alpha val="38000"/>
                    </a:srgbClr>
                  </a:outerShdw>
                </a:effectLst>
              </a:rPr>
              <a:t>is the best place to begin to understand the Covenant Calendar study?</a:t>
            </a:r>
            <a:endParaRPr lang="en-US" dirty="0">
              <a:ln w="11430">
                <a:solidFill>
                  <a:schemeClr val="accent1">
                    <a:lumMod val="50000"/>
                  </a:schemeClr>
                </a:solidFill>
              </a:ln>
              <a:solidFill>
                <a:schemeClr val="accent1"/>
              </a:solidFill>
              <a:effectLst>
                <a:outerShdw blurRad="50800" dist="39000" dir="5460000" algn="tl">
                  <a:srgbClr val="000000">
                    <a:alpha val="38000"/>
                  </a:srgbClr>
                </a:outerShdw>
              </a:effectLst>
            </a:endParaRPr>
          </a:p>
        </p:txBody>
      </p:sp>
      <p:pic>
        <p:nvPicPr>
          <p:cNvPr id="5125" name="Picture 5" descr="C:\Users\Rae\Desktop\Clip Art for PPTs\do boy wri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1040" y="2667000"/>
            <a:ext cx="3124200" cy="30353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126" name="Picture 6" descr="C:\Users\Rae\Desktop\Clip Art for PPTs\3dwm with screen edit.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9000" y="1950807"/>
            <a:ext cx="5334000" cy="47958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C:\Users\Rae\Desktop\Clip Art for PPTs\3dwm question.jp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5637" y="228600"/>
            <a:ext cx="2143125" cy="2133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0600" y="3733800"/>
            <a:ext cx="3429000" cy="2092881"/>
          </a:xfrm>
          <a:prstGeom prst="rect">
            <a:avLst/>
          </a:prstGeom>
          <a:noFill/>
        </p:spPr>
        <p:txBody>
          <a:bodyPr wrap="square" rtlCol="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That’s a very </a:t>
            </a:r>
            <a:b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good question.  </a:t>
            </a:r>
            <a:b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The best place to begin is “at the beginning!”</a:t>
            </a:r>
            <a:endParaRPr lang="en-US" sz="2600" dirty="0">
              <a:latin typeface="Segoe Print" pitchFamily="2" charset="0"/>
            </a:endParaRPr>
          </a:p>
        </p:txBody>
      </p:sp>
      <p:sp>
        <p:nvSpPr>
          <p:cNvPr id="8" name="Slide Number Placeholder 1"/>
          <p:cNvSpPr txBox="1">
            <a:spLocks/>
          </p:cNvSpPr>
          <p:nvPr/>
        </p:nvSpPr>
        <p:spPr>
          <a:xfrm>
            <a:off x="8686800" y="6365240"/>
            <a:ext cx="457200" cy="476250"/>
          </a:xfrm>
          <a:prstGeom prst="rect">
            <a:avLst/>
          </a:prstGeom>
        </p:spPr>
        <p:txBody>
          <a:bodyPr anchor="b"/>
          <a:lstStyle>
            <a:defPPr>
              <a:defRPr lang="en-US"/>
            </a:defPPr>
            <a:lvl1pPr marL="0" algn="ctr" defTabSz="914400" rtl="0" eaLnBrk="1" latinLnBrk="0" hangingPunct="1">
              <a:defRPr kumimoji="0" sz="1200" b="1"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6B4C8-6DDA-4719-BF51-32C23F81C6D0}" type="slidenum">
              <a:rPr lang="en-US" b="0" smtClean="0"/>
              <a:pPr/>
              <a:t>26</a:t>
            </a:fld>
            <a:endParaRPr lang="en-US" b="0" dirty="0"/>
          </a:p>
        </p:txBody>
      </p:sp>
      <p:sp>
        <p:nvSpPr>
          <p:cNvPr id="9" name="TextBox 8"/>
          <p:cNvSpPr txBox="1"/>
          <p:nvPr/>
        </p:nvSpPr>
        <p:spPr>
          <a:xfrm>
            <a:off x="1066800" y="5385137"/>
            <a:ext cx="3429000" cy="1015663"/>
          </a:xfrm>
          <a:prstGeom prst="rect">
            <a:avLst/>
          </a:prstGeom>
          <a:noFill/>
        </p:spPr>
        <p:txBody>
          <a:bodyPr wrap="square" rtlCol="0">
            <a:spAutoFit/>
          </a:bodyPr>
          <a:lstStyle/>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Let’s take a sneak peek at the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1</a:t>
            </a:r>
            <a:r>
              <a:rPr lang="en-US" sz="2000"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st</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day of creation.</a:t>
            </a:r>
            <a:endParaRPr lang="en-US" sz="2000" dirty="0">
              <a:latin typeface="Segoe Print" pitchFamily="2" charset="0"/>
            </a:endParaRPr>
          </a:p>
        </p:txBody>
      </p:sp>
    </p:spTree>
    <p:extLst>
      <p:ext uri="{BB962C8B-B14F-4D97-AF65-F5344CB8AC3E}">
        <p14:creationId xmlns:p14="http://schemas.microsoft.com/office/powerpoint/2010/main" val="365092288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6324600"/>
            <a:ext cx="457200" cy="476250"/>
          </a:xfrm>
        </p:spPr>
        <p:txBody>
          <a:bodyPr/>
          <a:lstStyle/>
          <a:p>
            <a:fld id="{2BE6B4C8-6DDA-4719-BF51-32C23F81C6D0}" type="slidenum">
              <a:rPr lang="en-US" b="0" smtClean="0"/>
              <a:pPr/>
              <a:t>27</a:t>
            </a:fld>
            <a:endParaRPr lang="en-US" b="0" dirty="0"/>
          </a:p>
        </p:txBody>
      </p:sp>
      <p:grpSp>
        <p:nvGrpSpPr>
          <p:cNvPr id="4" name="Group 3"/>
          <p:cNvGrpSpPr/>
          <p:nvPr/>
        </p:nvGrpSpPr>
        <p:grpSpPr>
          <a:xfrm>
            <a:off x="179512" y="1428800"/>
            <a:ext cx="8682234" cy="3600400"/>
            <a:chOff x="179512" y="980728"/>
            <a:chExt cx="8682234" cy="3600400"/>
          </a:xfrm>
        </p:grpSpPr>
        <p:sp>
          <p:nvSpPr>
            <p:cNvPr id="5" name="Oval 4"/>
            <p:cNvSpPr/>
            <p:nvPr/>
          </p:nvSpPr>
          <p:spPr>
            <a:xfrm>
              <a:off x="2732310" y="980728"/>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2584960" y="2426984"/>
              <a:ext cx="1972506" cy="328658"/>
            </a:xfrm>
            <a:prstGeom prst="rtTriangle">
              <a:avLst/>
            </a:prstGeom>
            <a:solidFill>
              <a:srgbClr val="CB6397"/>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flipH="1">
              <a:off x="4554892" y="2426984"/>
              <a:ext cx="1990508" cy="328658"/>
            </a:xfrm>
            <a:prstGeom prst="rtTriangle">
              <a:avLst/>
            </a:prstGeom>
            <a:solidFill>
              <a:schemeClr val="accent5">
                <a:lumMod val="60000"/>
                <a:lumOff val="40000"/>
              </a:schemeClr>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15816" y="1538789"/>
              <a:ext cx="325990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Light</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9" name="Rectangle 8"/>
            <p:cNvSpPr/>
            <p:nvPr/>
          </p:nvSpPr>
          <p:spPr>
            <a:xfrm>
              <a:off x="2915816" y="3140968"/>
              <a:ext cx="32651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rPr>
                <a:t>Night</a:t>
              </a:r>
              <a:endParaRPr lang="en-US" sz="2800" b="1" cap="none" spc="0" dirty="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endParaRPr>
            </a:p>
          </p:txBody>
        </p:sp>
        <p:sp>
          <p:nvSpPr>
            <p:cNvPr id="10" name="Rectangle 9"/>
            <p:cNvSpPr/>
            <p:nvPr/>
          </p:nvSpPr>
          <p:spPr>
            <a:xfrm>
              <a:off x="6545400" y="2093893"/>
              <a:ext cx="2316346"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rPr>
                <a:t>Evening twilight </a:t>
              </a:r>
              <a:endParaRPr lang="en-US" sz="2800" b="1" cap="none" spc="0" dirty="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endParaRPr>
            </a:p>
          </p:txBody>
        </p:sp>
        <p:sp>
          <p:nvSpPr>
            <p:cNvPr id="11" name="Rectangle 10"/>
            <p:cNvSpPr/>
            <p:nvPr/>
          </p:nvSpPr>
          <p:spPr>
            <a:xfrm>
              <a:off x="179512" y="2093893"/>
              <a:ext cx="24693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3"/>
                    </a:solidFill>
                  </a:ln>
                  <a:solidFill>
                    <a:srgbClr val="CB6397"/>
                  </a:solidFill>
                  <a:effectLst>
                    <a:outerShdw blurRad="50800" dist="39000" dir="5460000" algn="tl">
                      <a:srgbClr val="000000">
                        <a:alpha val="38000"/>
                      </a:srgbClr>
                    </a:outerShdw>
                  </a:effectLst>
                  <a:latin typeface="Segoe Print" pitchFamily="2" charset="0"/>
                </a:rPr>
                <a:t>Morning twilight </a:t>
              </a:r>
              <a:endParaRPr lang="en-US" sz="2800" b="1" cap="none" spc="0" dirty="0">
                <a:ln w="11430">
                  <a:solidFill>
                    <a:schemeClr val="accent3"/>
                  </a:solidFill>
                </a:ln>
                <a:solidFill>
                  <a:srgbClr val="CB6397"/>
                </a:solidFill>
                <a:effectLst>
                  <a:outerShdw blurRad="50800" dist="39000" dir="5460000" algn="tl">
                    <a:srgbClr val="000000">
                      <a:alpha val="38000"/>
                    </a:srgbClr>
                  </a:outerShdw>
                </a:effectLst>
                <a:latin typeface="Segoe Print" pitchFamily="2" charset="0"/>
              </a:endParaRPr>
            </a:p>
          </p:txBody>
        </p:sp>
      </p:grpSp>
      <p:sp>
        <p:nvSpPr>
          <p:cNvPr id="12" name="Title 3"/>
          <p:cNvSpPr txBox="1">
            <a:spLocks/>
          </p:cNvSpPr>
          <p:nvPr/>
        </p:nvSpPr>
        <p:spPr>
          <a:xfrm>
            <a:off x="0" y="76200"/>
            <a:ext cx="9091882" cy="67818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0" dirty="0" smtClean="0">
                <a:solidFill>
                  <a:srgbClr val="0070C0"/>
                </a:solidFill>
                <a:effectLst>
                  <a:outerShdw blurRad="50800" dist="39000" dir="5460000" algn="tl">
                    <a:srgbClr val="000000">
                      <a:alpha val="38000"/>
                    </a:srgbClr>
                  </a:outerShdw>
                </a:effectLst>
              </a:rPr>
              <a:t>The Calendar Study Begins At:</a:t>
            </a:r>
          </a:p>
          <a:p>
            <a:r>
              <a:rPr lang="en-US" sz="4000" spc="0" dirty="0" smtClean="0">
                <a:solidFill>
                  <a:srgbClr val="0070C0"/>
                </a:solidFill>
                <a:effectLst>
                  <a:outerShdw blurRad="50800" dist="39000" dir="5460000" algn="tl">
                    <a:srgbClr val="000000">
                      <a:alpha val="38000"/>
                    </a:srgbClr>
                  </a:outerShdw>
                </a:effectLst>
              </a:rPr>
              <a:t>Genesis 1 &amp; the 1</a:t>
            </a:r>
            <a:r>
              <a:rPr lang="en-US" sz="4000" spc="0" baseline="30000" dirty="0" smtClean="0">
                <a:solidFill>
                  <a:srgbClr val="0070C0"/>
                </a:solidFill>
                <a:effectLst>
                  <a:outerShdw blurRad="50800" dist="39000" dir="5460000" algn="tl">
                    <a:srgbClr val="000000">
                      <a:alpha val="38000"/>
                    </a:srgbClr>
                  </a:outerShdw>
                </a:effectLst>
              </a:rPr>
              <a:t>st</a:t>
            </a:r>
            <a:r>
              <a:rPr lang="en-US" sz="4000" spc="0" dirty="0" smtClean="0">
                <a:solidFill>
                  <a:srgbClr val="0070C0"/>
                </a:solidFill>
                <a:effectLst>
                  <a:outerShdw blurRad="50800" dist="39000" dir="5460000" algn="tl">
                    <a:srgbClr val="000000">
                      <a:alpha val="38000"/>
                    </a:srgbClr>
                  </a:outerShdw>
                </a:effectLst>
              </a:rPr>
              <a:t> Day of Creation</a:t>
            </a: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a:p>
            <a:r>
              <a:rPr lang="en-US" sz="4000" spc="0" dirty="0" smtClean="0">
                <a:solidFill>
                  <a:srgbClr val="0070C0"/>
                </a:solidFill>
                <a:effectLst>
                  <a:outerShdw blurRad="50800" dist="39000" dir="5460000" algn="tl">
                    <a:srgbClr val="000000">
                      <a:alpha val="38000"/>
                    </a:srgbClr>
                  </a:outerShdw>
                </a:effectLst>
              </a:rPr>
              <a:t>The word </a:t>
            </a:r>
            <a:r>
              <a:rPr lang="en-US" sz="4000" spc="0" dirty="0" smtClean="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rPr>
              <a:t>“evening” </a:t>
            </a:r>
            <a:r>
              <a:rPr lang="en-US" sz="4000" spc="0" dirty="0" smtClean="0">
                <a:solidFill>
                  <a:srgbClr val="0070C0"/>
                </a:solidFill>
                <a:effectLst>
                  <a:outerShdw blurRad="50800" dist="39000" dir="5460000" algn="tl">
                    <a:srgbClr val="000000">
                      <a:alpha val="38000"/>
                    </a:srgbClr>
                  </a:outerShdw>
                </a:effectLst>
              </a:rPr>
              <a:t/>
            </a:r>
            <a:br>
              <a:rPr lang="en-US" sz="4000" spc="0" dirty="0" smtClean="0">
                <a:solidFill>
                  <a:srgbClr val="0070C0"/>
                </a:solidFill>
                <a:effectLst>
                  <a:outerShdw blurRad="50800" dist="39000" dir="5460000" algn="tl">
                    <a:srgbClr val="000000">
                      <a:alpha val="38000"/>
                    </a:srgbClr>
                  </a:outerShdw>
                </a:effectLst>
              </a:rPr>
            </a:br>
            <a:r>
              <a:rPr lang="en-US" sz="4000" spc="0" dirty="0" smtClean="0">
                <a:solidFill>
                  <a:srgbClr val="0070C0"/>
                </a:solidFill>
                <a:effectLst>
                  <a:outerShdw blurRad="50800" dist="39000" dir="5460000" algn="tl">
                    <a:srgbClr val="000000">
                      <a:alpha val="38000"/>
                    </a:srgbClr>
                  </a:outerShdw>
                </a:effectLst>
              </a:rPr>
              <a:t>is the Foundation for </a:t>
            </a:r>
            <a:br>
              <a:rPr lang="en-US" sz="4000" spc="0" dirty="0" smtClean="0">
                <a:solidFill>
                  <a:srgbClr val="0070C0"/>
                </a:solidFill>
                <a:effectLst>
                  <a:outerShdw blurRad="50800" dist="39000" dir="5460000" algn="tl">
                    <a:srgbClr val="000000">
                      <a:alpha val="38000"/>
                    </a:srgbClr>
                  </a:outerShdw>
                </a:effectLst>
              </a:rPr>
            </a:br>
            <a:r>
              <a:rPr lang="en-US" sz="4000" spc="0" dirty="0" smtClean="0">
                <a:solidFill>
                  <a:srgbClr val="0070C0"/>
                </a:solidFill>
                <a:effectLst>
                  <a:outerShdw blurRad="50800" dist="39000" dir="5460000" algn="tl">
                    <a:srgbClr val="000000">
                      <a:alpha val="38000"/>
                    </a:srgbClr>
                  </a:outerShdw>
                </a:effectLst>
              </a:rPr>
              <a:t>Yahuah’s Covenant Calendar</a:t>
            </a:r>
            <a:endParaRPr lang="en-US" sz="4000" spc="0" dirty="0">
              <a:solidFill>
                <a:srgbClr val="0070C0"/>
              </a:solidFill>
              <a:effectLst>
                <a:outerShdw blurRad="50800" dist="39000" dir="5460000" algn="tl">
                  <a:srgbClr val="000000">
                    <a:alpha val="38000"/>
                  </a:srgbClr>
                </a:outerShdw>
              </a:effectLst>
            </a:endParaRPr>
          </a:p>
        </p:txBody>
      </p:sp>
      <p:grpSp>
        <p:nvGrpSpPr>
          <p:cNvPr id="16" name="Group 15"/>
          <p:cNvGrpSpPr/>
          <p:nvPr/>
        </p:nvGrpSpPr>
        <p:grpSpPr>
          <a:xfrm>
            <a:off x="7239000" y="3524323"/>
            <a:ext cx="1771026" cy="2993017"/>
            <a:chOff x="7296774" y="3448123"/>
            <a:chExt cx="1771026" cy="2993017"/>
          </a:xfrm>
        </p:grpSpPr>
        <p:pic>
          <p:nvPicPr>
            <p:cNvPr id="13" name="Picture 2" descr="C:\Users\Rae\Desktop\Grammar Art\question twitter png ed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6774" y="4941061"/>
              <a:ext cx="1471882" cy="1500079"/>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7339608" y="3448123"/>
              <a:ext cx="1728192" cy="1164217"/>
            </a:xfrm>
            <a:prstGeom prst="cloudCallout">
              <a:avLst>
                <a:gd name="adj1" fmla="val -5072"/>
                <a:gd name="adj2" fmla="val 82553"/>
              </a:avLst>
            </a:prstGeom>
            <a:solidFill>
              <a:schemeClr val="accent6">
                <a:lumMod val="20000"/>
                <a:lumOff val="80000"/>
              </a:schemeClr>
            </a:solidFill>
            <a:ln>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E9FF"/>
                </a:solidFill>
              </a:endParaRPr>
            </a:p>
          </p:txBody>
        </p:sp>
        <p:sp>
          <p:nvSpPr>
            <p:cNvPr id="15" name="TextBox 14"/>
            <p:cNvSpPr txBox="1"/>
            <p:nvPr/>
          </p:nvSpPr>
          <p:spPr>
            <a:xfrm>
              <a:off x="7627359" y="3576664"/>
              <a:ext cx="1288041"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dirty="0" smtClean="0">
                  <a:solidFill>
                    <a:srgbClr val="0070C0"/>
                  </a:solidFill>
                  <a:latin typeface="Bauhaus 93" pitchFamily="82" charset="0"/>
                  <a:cs typeface="Aharoni" pitchFamily="2" charset="-79"/>
                </a:rPr>
                <a:t>OH?  …</a:t>
              </a:r>
            </a:p>
            <a:p>
              <a:pPr algn="ctr"/>
              <a:r>
                <a:rPr lang="en-US" sz="2400" dirty="0" smtClean="0">
                  <a:solidFill>
                    <a:srgbClr val="0070C0"/>
                  </a:solidFill>
                  <a:latin typeface="Bauhaus 93" pitchFamily="82" charset="0"/>
                  <a:cs typeface="Aharoni" pitchFamily="2" charset="-79"/>
                </a:rPr>
                <a:t>OK!!</a:t>
              </a:r>
              <a:endParaRPr lang="en-US" sz="2400" dirty="0">
                <a:solidFill>
                  <a:srgbClr val="0070C0"/>
                </a:solidFill>
                <a:latin typeface="Bauhaus 93" pitchFamily="82" charset="0"/>
                <a:cs typeface="Aharoni" pitchFamily="2" charset="-79"/>
              </a:endParaRPr>
            </a:p>
          </p:txBody>
        </p:sp>
      </p:grpSp>
    </p:spTree>
    <p:extLst>
      <p:ext uri="{BB962C8B-B14F-4D97-AF65-F5344CB8AC3E}">
        <p14:creationId xmlns:p14="http://schemas.microsoft.com/office/powerpoint/2010/main" val="42182411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animEffect transition="in" filter="barn(inVertical)">
                                      <p:cBhvr>
                                        <p:cTn id="7" dur="1250"/>
                                        <p:tgtEl>
                                          <p:spTgt spid="12">
                                            <p:txEl>
                                              <p:pRg st="8" end="8"/>
                                            </p:txEl>
                                          </p:spTgt>
                                        </p:tgtEl>
                                      </p:cBhvr>
                                    </p:animEffect>
                                  </p:childTnLst>
                                </p:cTn>
                              </p:par>
                            </p:childTnLst>
                          </p:cTn>
                        </p:par>
                        <p:par>
                          <p:cTn id="8" fill="hold">
                            <p:stCondLst>
                              <p:cond delay="1250"/>
                            </p:stCondLst>
                            <p:childTnLst>
                              <p:par>
                                <p:cTn id="9" presetID="47"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750"/>
                                        <p:tgtEl>
                                          <p:spTgt spid="16"/>
                                        </p:tgtEl>
                                      </p:cBhvr>
                                    </p:animEffect>
                                    <p:anim calcmode="lin" valueType="num">
                                      <p:cBhvr>
                                        <p:cTn id="12" dur="1750" fill="hold"/>
                                        <p:tgtEl>
                                          <p:spTgt spid="16"/>
                                        </p:tgtEl>
                                        <p:attrNameLst>
                                          <p:attrName>ppt_x</p:attrName>
                                        </p:attrNameLst>
                                      </p:cBhvr>
                                      <p:tavLst>
                                        <p:tav tm="0">
                                          <p:val>
                                            <p:strVal val="#ppt_x"/>
                                          </p:val>
                                        </p:tav>
                                        <p:tav tm="100000">
                                          <p:val>
                                            <p:strVal val="#ppt_x"/>
                                          </p:val>
                                        </p:tav>
                                      </p:tavLst>
                                    </p:anim>
                                    <p:anim calcmode="lin" valueType="num">
                                      <p:cBhvr>
                                        <p:cTn id="13" dur="1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Oval 4"/>
          <p:cNvSpPr/>
          <p:nvPr/>
        </p:nvSpPr>
        <p:spPr>
          <a:xfrm>
            <a:off x="2732310" y="1782792"/>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15816" y="2112253"/>
            <a:ext cx="325990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Day</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9" name="Rectangle 8"/>
          <p:cNvSpPr/>
          <p:nvPr/>
        </p:nvSpPr>
        <p:spPr>
          <a:xfrm>
            <a:off x="2915816" y="3714432"/>
            <a:ext cx="32651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rPr>
              <a:t>Night</a:t>
            </a:r>
            <a:endParaRPr lang="en-US" sz="2800" b="1" cap="none" spc="0" dirty="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endParaRPr>
          </a:p>
        </p:txBody>
      </p:sp>
      <p:sp>
        <p:nvSpPr>
          <p:cNvPr id="10" name="Rectangle 9"/>
          <p:cNvSpPr/>
          <p:nvPr/>
        </p:nvSpPr>
        <p:spPr>
          <a:xfrm>
            <a:off x="15707017" y="1635199"/>
            <a:ext cx="2316346"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5">
                    <a:lumMod val="60000"/>
                    <a:lumOff val="40000"/>
                  </a:schemeClr>
                </a:solidFill>
                <a:effectLst>
                  <a:outerShdw blurRad="50800" dist="39000" dir="5460000" algn="tl">
                    <a:srgbClr val="000000">
                      <a:alpha val="38000"/>
                    </a:srgbClr>
                  </a:outerShdw>
                </a:effectLst>
                <a:latin typeface="Segoe Print" pitchFamily="2" charset="0"/>
              </a:rPr>
              <a:t>Evening twilight </a:t>
            </a:r>
            <a:endParaRPr lang="en-US" sz="2800" b="1" cap="none" spc="0" dirty="0">
              <a:ln w="11430"/>
              <a:solidFill>
                <a:schemeClr val="accent5">
                  <a:lumMod val="60000"/>
                  <a:lumOff val="40000"/>
                </a:schemeClr>
              </a:solidFill>
              <a:effectLst>
                <a:outerShdw blurRad="50800" dist="39000" dir="5460000" algn="tl">
                  <a:srgbClr val="000000">
                    <a:alpha val="38000"/>
                  </a:srgbClr>
                </a:outerShdw>
              </a:effectLst>
              <a:latin typeface="Segoe Print" pitchFamily="2" charset="0"/>
            </a:endParaRPr>
          </a:p>
        </p:txBody>
      </p:sp>
      <p:sp>
        <p:nvSpPr>
          <p:cNvPr id="12" name="Title 3"/>
          <p:cNvSpPr txBox="1">
            <a:spLocks/>
          </p:cNvSpPr>
          <p:nvPr/>
        </p:nvSpPr>
        <p:spPr>
          <a:xfrm>
            <a:off x="-152400" y="-76200"/>
            <a:ext cx="9396682" cy="67818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0" dirty="0" smtClean="0">
                <a:solidFill>
                  <a:srgbClr val="0070C0"/>
                </a:solidFill>
                <a:effectLst>
                  <a:outerShdw blurRad="50800" dist="39000" dir="5460000" algn="tl">
                    <a:srgbClr val="000000">
                      <a:alpha val="38000"/>
                    </a:srgbClr>
                  </a:outerShdw>
                </a:effectLst>
              </a:rPr>
              <a:t>Gen 1:5</a:t>
            </a:r>
            <a:r>
              <a:rPr lang="en-US" sz="4000" spc="0" dirty="0" smtClean="0">
                <a:solidFill>
                  <a:srgbClr val="C00000"/>
                </a:solidFill>
                <a:effectLst>
                  <a:outerShdw blurRad="50800" dist="39000" dir="5460000" algn="tl">
                    <a:srgbClr val="000000">
                      <a:alpha val="38000"/>
                    </a:srgbClr>
                  </a:outerShdw>
                </a:effectLst>
              </a:rPr>
              <a:t>a</a:t>
            </a:r>
            <a:r>
              <a:rPr lang="en-US" sz="4000" spc="0" dirty="0" smtClean="0">
                <a:solidFill>
                  <a:srgbClr val="0070C0"/>
                </a:solidFill>
                <a:effectLst>
                  <a:outerShdw blurRad="50800" dist="39000" dir="5460000" algn="tl">
                    <a:srgbClr val="000000">
                      <a:alpha val="38000"/>
                    </a:srgbClr>
                  </a:outerShdw>
                </a:effectLst>
              </a:rPr>
              <a:t> – 1</a:t>
            </a:r>
            <a:r>
              <a:rPr lang="en-US" sz="4000" spc="0" baseline="30000" dirty="0" smtClean="0">
                <a:solidFill>
                  <a:srgbClr val="0070C0"/>
                </a:solidFill>
                <a:effectLst>
                  <a:outerShdw blurRad="50800" dist="39000" dir="5460000" algn="tl">
                    <a:srgbClr val="000000">
                      <a:alpha val="38000"/>
                    </a:srgbClr>
                  </a:outerShdw>
                </a:effectLst>
              </a:rPr>
              <a:t>st</a:t>
            </a:r>
            <a:r>
              <a:rPr lang="en-US" sz="4000" spc="0" dirty="0" smtClean="0">
                <a:solidFill>
                  <a:srgbClr val="0070C0"/>
                </a:solidFill>
                <a:effectLst>
                  <a:outerShdw blurRad="50800" dist="39000" dir="5460000" algn="tl">
                    <a:srgbClr val="000000">
                      <a:alpha val="38000"/>
                    </a:srgbClr>
                  </a:outerShdw>
                </a:effectLst>
              </a:rPr>
              <a:t> Day of Creation</a:t>
            </a:r>
          </a:p>
          <a:p>
            <a:r>
              <a:rPr lang="en-US" sz="3600" spc="0" dirty="0" smtClean="0">
                <a:solidFill>
                  <a:srgbClr val="0070C0"/>
                </a:solidFill>
                <a:effectLst>
                  <a:outerShdw blurRad="50800" dist="39000" dir="5460000" algn="tl">
                    <a:srgbClr val="000000">
                      <a:alpha val="38000"/>
                    </a:srgbClr>
                  </a:outerShdw>
                </a:effectLst>
              </a:rPr>
              <a:t>Everything began with “light” </a:t>
            </a:r>
            <a:br>
              <a:rPr lang="en-US" sz="3600" spc="0" dirty="0" smtClean="0">
                <a:solidFill>
                  <a:srgbClr val="0070C0"/>
                </a:solidFill>
                <a:effectLst>
                  <a:outerShdw blurRad="50800" dist="39000" dir="5460000" algn="tl">
                    <a:srgbClr val="000000">
                      <a:alpha val="38000"/>
                    </a:srgbClr>
                  </a:outerShdw>
                </a:effectLst>
              </a:rPr>
            </a:br>
            <a:r>
              <a:rPr lang="en-US" sz="3600" spc="0" dirty="0" smtClean="0">
                <a:solidFill>
                  <a:srgbClr val="0070C0"/>
                </a:solidFill>
                <a:effectLst>
                  <a:outerShdw blurRad="50800" dist="39000" dir="5460000" algn="tl">
                    <a:srgbClr val="000000">
                      <a:alpha val="38000"/>
                    </a:srgbClr>
                  </a:outerShdw>
                </a:effectLst>
              </a:rPr>
              <a:t>… and the “light” is called Day.</a:t>
            </a:r>
          </a:p>
          <a:p>
            <a:endParaRPr lang="en-US" sz="2800" spc="0" dirty="0">
              <a:solidFill>
                <a:srgbClr val="0070C0"/>
              </a:solidFill>
              <a:effectLst>
                <a:outerShdw blurRad="50800" dist="39000" dir="5460000" algn="tl">
                  <a:srgbClr val="000000">
                    <a:alpha val="38000"/>
                  </a:srgbClr>
                </a:outerShdw>
              </a:effectLst>
            </a:endParaRPr>
          </a:p>
          <a:p>
            <a:endParaRPr lang="en-US" sz="2800" spc="0" dirty="0" smtClean="0">
              <a:solidFill>
                <a:srgbClr val="0070C0"/>
              </a:solidFill>
              <a:effectLst>
                <a:outerShdw blurRad="50800" dist="39000" dir="5460000" algn="tl">
                  <a:srgbClr val="000000">
                    <a:alpha val="38000"/>
                  </a:srgbClr>
                </a:outerShdw>
              </a:effectLst>
            </a:endParaRPr>
          </a:p>
          <a:p>
            <a:endParaRPr lang="en-US" sz="2800" spc="0" dirty="0">
              <a:solidFill>
                <a:srgbClr val="0070C0"/>
              </a:solidFill>
              <a:effectLst>
                <a:outerShdw blurRad="50800" dist="39000" dir="5460000" algn="tl">
                  <a:srgbClr val="000000">
                    <a:alpha val="38000"/>
                  </a:srgbClr>
                </a:outerShdw>
              </a:effectLst>
            </a:endParaRPr>
          </a:p>
          <a:p>
            <a:endParaRPr lang="en-US" sz="2800" spc="0" dirty="0" smtClean="0">
              <a:solidFill>
                <a:srgbClr val="0070C0"/>
              </a:solidFill>
              <a:effectLst>
                <a:outerShdw blurRad="50800" dist="39000" dir="5460000" algn="tl">
                  <a:srgbClr val="000000">
                    <a:alpha val="38000"/>
                  </a:srgbClr>
                </a:outerShdw>
              </a:effectLst>
            </a:endParaRPr>
          </a:p>
          <a:p>
            <a:endParaRPr lang="en-US" sz="2800" spc="0" dirty="0">
              <a:solidFill>
                <a:srgbClr val="0070C0"/>
              </a:solidFill>
              <a:effectLst>
                <a:outerShdw blurRad="50800" dist="39000" dir="5460000" algn="tl">
                  <a:srgbClr val="000000">
                    <a:alpha val="38000"/>
                  </a:srgbClr>
                </a:outerShdw>
              </a:effectLst>
            </a:endParaRPr>
          </a:p>
          <a:p>
            <a:endParaRPr lang="en-US" sz="2800" spc="0" dirty="0" smtClean="0">
              <a:solidFill>
                <a:srgbClr val="0070C0"/>
              </a:solidFill>
              <a:effectLst>
                <a:outerShdw blurRad="50800" dist="39000" dir="5460000" algn="tl">
                  <a:srgbClr val="000000">
                    <a:alpha val="38000"/>
                  </a:srgbClr>
                </a:outerShdw>
              </a:effectLst>
            </a:endParaRPr>
          </a:p>
          <a:p>
            <a:endParaRPr lang="en-US" sz="2800" spc="0" dirty="0">
              <a:solidFill>
                <a:srgbClr val="0070C0"/>
              </a:solidFill>
              <a:effectLst>
                <a:outerShdw blurRad="50800" dist="39000" dir="5460000" algn="tl">
                  <a:srgbClr val="000000">
                    <a:alpha val="38000"/>
                  </a:srgbClr>
                </a:outerShdw>
              </a:effectLst>
            </a:endParaRPr>
          </a:p>
          <a:p>
            <a:endParaRPr lang="en-US" sz="2400" spc="0" dirty="0" smtClean="0">
              <a:solidFill>
                <a:srgbClr val="0070C0"/>
              </a:solidFill>
              <a:effectLst>
                <a:outerShdw blurRad="50800" dist="39000" dir="5460000" algn="tl">
                  <a:srgbClr val="000000">
                    <a:alpha val="38000"/>
                  </a:srgbClr>
                </a:outerShdw>
              </a:effectLst>
            </a:endParaRPr>
          </a:p>
          <a:p>
            <a:endParaRPr lang="en-US" sz="2800" spc="0" dirty="0">
              <a:solidFill>
                <a:srgbClr val="0070C0"/>
              </a:solidFill>
              <a:effectLst>
                <a:outerShdw blurRad="50800" dist="39000" dir="5460000" algn="tl">
                  <a:srgbClr val="000000">
                    <a:alpha val="38000"/>
                  </a:srgbClr>
                </a:outerShdw>
              </a:effectLst>
            </a:endParaRPr>
          </a:p>
          <a:p>
            <a:r>
              <a:rPr lang="en-US" sz="2800" spc="0" dirty="0" smtClean="0">
                <a:solidFill>
                  <a:srgbClr val="0070C0"/>
                </a:solidFill>
                <a:effectLst>
                  <a:outerShdw blurRad="50800" dist="39000" dir="5460000" algn="tl">
                    <a:srgbClr val="000000">
                      <a:alpha val="38000"/>
                    </a:srgbClr>
                  </a:outerShdw>
                </a:effectLst>
              </a:rPr>
              <a:t> </a:t>
            </a:r>
            <a:r>
              <a:rPr lang="en-US" sz="3600" spc="0" dirty="0" smtClean="0">
                <a:solidFill>
                  <a:srgbClr val="0070C0"/>
                </a:solidFill>
                <a:effectLst>
                  <a:outerShdw blurRad="50800" dist="39000" dir="5460000" algn="tl">
                    <a:srgbClr val="000000">
                      <a:alpha val="38000"/>
                    </a:srgbClr>
                  </a:outerShdw>
                </a:effectLst>
              </a:rPr>
              <a:t>The </a:t>
            </a:r>
            <a:r>
              <a:rPr lang="en-US" sz="3600" spc="0" dirty="0" smtClean="0">
                <a:solidFill>
                  <a:srgbClr val="002060"/>
                </a:solidFill>
                <a:effectLst>
                  <a:outerShdw blurRad="50800" dist="39000" dir="5460000" algn="tl">
                    <a:srgbClr val="000000">
                      <a:alpha val="38000"/>
                    </a:srgbClr>
                  </a:outerShdw>
                </a:effectLst>
              </a:rPr>
              <a:t>darkness</a:t>
            </a:r>
            <a:r>
              <a:rPr lang="en-US" sz="3600" spc="0" dirty="0" smtClean="0">
                <a:solidFill>
                  <a:srgbClr val="0070C0"/>
                </a:solidFill>
                <a:effectLst>
                  <a:outerShdw blurRad="50800" dist="39000" dir="5460000" algn="tl">
                    <a:srgbClr val="000000">
                      <a:alpha val="38000"/>
                    </a:srgbClr>
                  </a:outerShdw>
                </a:effectLst>
              </a:rPr>
              <a:t> is called </a:t>
            </a:r>
            <a:r>
              <a:rPr lang="en-US" sz="3600" spc="0" dirty="0" smtClean="0">
                <a:solidFill>
                  <a:srgbClr val="002060"/>
                </a:solidFill>
                <a:effectLst>
                  <a:outerShdw blurRad="50800" dist="39000" dir="5460000" algn="tl">
                    <a:srgbClr val="000000">
                      <a:alpha val="38000"/>
                    </a:srgbClr>
                  </a:outerShdw>
                </a:effectLst>
              </a:rPr>
              <a:t>Night.</a:t>
            </a:r>
          </a:p>
          <a:p>
            <a:r>
              <a:rPr lang="en-US" sz="3200" spc="0" dirty="0" smtClean="0">
                <a:solidFill>
                  <a:srgbClr val="004A82"/>
                </a:solidFill>
                <a:effectLst>
                  <a:outerShdw blurRad="50800" dist="39000" dir="5460000" algn="tl">
                    <a:srgbClr val="000000">
                      <a:alpha val="38000"/>
                    </a:srgbClr>
                  </a:outerShdw>
                </a:effectLst>
              </a:rPr>
              <a:t>This </a:t>
            </a:r>
            <a:r>
              <a:rPr lang="en-US" sz="3200" spc="0" dirty="0" smtClean="0">
                <a:solidFill>
                  <a:srgbClr val="002060"/>
                </a:solidFill>
                <a:effectLst>
                  <a:outerShdw blurRad="50800" dist="39000" dir="5460000" algn="tl">
                    <a:srgbClr val="000000">
                      <a:alpha val="38000"/>
                    </a:srgbClr>
                  </a:outerShdw>
                </a:effectLst>
              </a:rPr>
              <a:t>“night” </a:t>
            </a:r>
            <a:r>
              <a:rPr lang="en-US" sz="3200" spc="0" dirty="0" smtClean="0">
                <a:solidFill>
                  <a:srgbClr val="004A82"/>
                </a:solidFill>
                <a:effectLst>
                  <a:outerShdw blurRad="50800" dist="39000" dir="5460000" algn="tl">
                    <a:srgbClr val="000000">
                      <a:alpha val="38000"/>
                    </a:srgbClr>
                  </a:outerShdw>
                </a:effectLst>
              </a:rPr>
              <a:t>is not the </a:t>
            </a:r>
            <a:r>
              <a:rPr lang="en-US" sz="3200" spc="0" dirty="0" smtClean="0">
                <a:solidFill>
                  <a:schemeClr val="tx1"/>
                </a:solidFill>
                <a:effectLst>
                  <a:outerShdw blurRad="50800" dist="39000" dir="5460000" algn="tl">
                    <a:srgbClr val="000000">
                      <a:alpha val="38000"/>
                    </a:srgbClr>
                  </a:outerShdw>
                </a:effectLst>
              </a:rPr>
              <a:t>“darkness” </a:t>
            </a:r>
            <a:r>
              <a:rPr lang="en-US" sz="3200" spc="0" dirty="0" smtClean="0">
                <a:solidFill>
                  <a:srgbClr val="004A82"/>
                </a:solidFill>
                <a:effectLst>
                  <a:outerShdw blurRad="50800" dist="39000" dir="5460000" algn="tl">
                    <a:srgbClr val="000000">
                      <a:alpha val="38000"/>
                    </a:srgbClr>
                  </a:outerShdw>
                </a:effectLst>
              </a:rPr>
              <a:t>of Gen 1:2a.</a:t>
            </a:r>
            <a:endParaRPr lang="en-US" sz="2800" spc="0" dirty="0" smtClean="0">
              <a:solidFill>
                <a:srgbClr val="004A82"/>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p:txBody>
      </p:sp>
      <p:sp>
        <p:nvSpPr>
          <p:cNvPr id="18" name="Slide Number Placeholder 1"/>
          <p:cNvSpPr txBox="1">
            <a:spLocks/>
          </p:cNvSpPr>
          <p:nvPr/>
        </p:nvSpPr>
        <p:spPr>
          <a:xfrm>
            <a:off x="8686800" y="6365240"/>
            <a:ext cx="457200" cy="476250"/>
          </a:xfrm>
          <a:prstGeom prst="rect">
            <a:avLst/>
          </a:prstGeom>
        </p:spPr>
        <p:txBody>
          <a:bodyPr anchor="b"/>
          <a:lstStyle>
            <a:defPPr>
              <a:defRPr lang="en-US"/>
            </a:defPPr>
            <a:lvl1pPr marL="0" algn="ctr" defTabSz="914400" rtl="0" eaLnBrk="1" latinLnBrk="0" hangingPunct="1">
              <a:defRPr kumimoji="0" sz="1200" b="1"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6B4C8-6DDA-4719-BF51-32C23F81C6D0}" type="slidenum">
              <a:rPr lang="en-US" b="0" smtClean="0"/>
              <a:pPr/>
              <a:t>28</a:t>
            </a:fld>
            <a:endParaRPr lang="en-US" b="0" dirty="0"/>
          </a:p>
        </p:txBody>
      </p:sp>
    </p:spTree>
    <p:extLst>
      <p:ext uri="{BB962C8B-B14F-4D97-AF65-F5344CB8AC3E}">
        <p14:creationId xmlns:p14="http://schemas.microsoft.com/office/powerpoint/2010/main" val="63264759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1" end="11"/>
                                            </p:txEl>
                                          </p:spTgt>
                                        </p:tgtEl>
                                        <p:attrNameLst>
                                          <p:attrName>style.visibility</p:attrName>
                                        </p:attrNameLst>
                                      </p:cBhvr>
                                      <p:to>
                                        <p:strVal val="visible"/>
                                      </p:to>
                                    </p:set>
                                    <p:animEffect transition="in" filter="wipe(left)">
                                      <p:cBhvr>
                                        <p:cTn id="7" dur="2000"/>
                                        <p:tgtEl>
                                          <p:spTgt spid="12">
                                            <p:txEl>
                                              <p:pRg st="11" end="1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xEl>
                                              <p:pRg st="12" end="12"/>
                                            </p:txEl>
                                          </p:spTgt>
                                        </p:tgtEl>
                                        <p:attrNameLst>
                                          <p:attrName>style.visibility</p:attrName>
                                        </p:attrNameLst>
                                      </p:cBhvr>
                                      <p:to>
                                        <p:strVal val="visible"/>
                                      </p:to>
                                    </p:set>
                                    <p:animEffect transition="in" filter="wipe(left)">
                                      <p:cBhvr>
                                        <p:cTn id="10" dur="20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Oval 4"/>
          <p:cNvSpPr/>
          <p:nvPr/>
        </p:nvSpPr>
        <p:spPr>
          <a:xfrm>
            <a:off x="2732310" y="1447800"/>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1981200" y="2919342"/>
            <a:ext cx="1972506" cy="328658"/>
          </a:xfrm>
          <a:prstGeom prst="rtTriangle">
            <a:avLst/>
          </a:prstGeom>
          <a:solidFill>
            <a:srgbClr val="CB6397"/>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flipH="1">
            <a:off x="5096092" y="2919342"/>
            <a:ext cx="1990508" cy="328658"/>
          </a:xfrm>
          <a:prstGeom prst="rtTriangle">
            <a:avLst/>
          </a:prstGeom>
          <a:solidFill>
            <a:schemeClr val="accent5">
              <a:lumMod val="60000"/>
              <a:lumOff val="40000"/>
            </a:schemeClr>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88498" y="1762780"/>
            <a:ext cx="325990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Day Season</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9" name="Rectangle 8"/>
          <p:cNvSpPr/>
          <p:nvPr/>
        </p:nvSpPr>
        <p:spPr>
          <a:xfrm>
            <a:off x="2915816" y="3276600"/>
            <a:ext cx="32651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rPr>
              <a:t>Night Season</a:t>
            </a:r>
            <a:endParaRPr lang="en-US" sz="2800" b="1" cap="none" spc="0" dirty="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endParaRPr>
          </a:p>
        </p:txBody>
      </p:sp>
      <p:sp>
        <p:nvSpPr>
          <p:cNvPr id="10" name="Rectangle 9"/>
          <p:cNvSpPr/>
          <p:nvPr/>
        </p:nvSpPr>
        <p:spPr>
          <a:xfrm>
            <a:off x="6827654" y="1619200"/>
            <a:ext cx="2316346"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rPr>
              <a:t>Evening twilight </a:t>
            </a:r>
            <a:r>
              <a:rPr lang="en-US" sz="2800" b="1"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contains </a:t>
            </a:r>
            <a: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“light.”</a:t>
            </a:r>
            <a:b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br>
            <a:r>
              <a:rPr lang="en-US"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 </a:t>
            </a:r>
            <a:r>
              <a:rPr lang="en-US" sz="2800" b="1"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
            </a:r>
            <a:br>
              <a:rPr lang="en-US" sz="2800" b="1"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Its “light” belongs to the DAY</a:t>
            </a:r>
            <a:b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Season.</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11" name="Rectangle 10"/>
          <p:cNvSpPr/>
          <p:nvPr/>
        </p:nvSpPr>
        <p:spPr>
          <a:xfrm>
            <a:off x="-107152" y="1619200"/>
            <a:ext cx="246935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3"/>
                  </a:solidFill>
                </a:ln>
                <a:solidFill>
                  <a:srgbClr val="CB6397"/>
                </a:solidFill>
                <a:effectLst>
                  <a:outerShdw blurRad="50800" dist="39000" dir="5460000" algn="tl">
                    <a:srgbClr val="000000">
                      <a:alpha val="38000"/>
                    </a:srgbClr>
                  </a:outerShdw>
                </a:effectLst>
                <a:latin typeface="Segoe Print" pitchFamily="2" charset="0"/>
              </a:rPr>
              <a:t>Morning twilight </a:t>
            </a:r>
            <a:r>
              <a:rPr lang="en-US" sz="2800" b="1"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contains</a:t>
            </a:r>
            <a:r>
              <a:rPr lang="en-US" sz="2800" b="1" dirty="0" smtClean="0">
                <a:ln w="11430"/>
                <a:solidFill>
                  <a:schemeClr val="tx1">
                    <a:lumMod val="50000"/>
                    <a:lumOff val="50000"/>
                  </a:schemeClr>
                </a:solidFill>
                <a:effectLst>
                  <a:outerShdw blurRad="50800" dist="39000" dir="5460000" algn="tl">
                    <a:srgbClr val="000000">
                      <a:alpha val="38000"/>
                    </a:srgbClr>
                  </a:outerShdw>
                </a:effectLst>
                <a:latin typeface="Segoe Print" pitchFamily="2" charset="0"/>
              </a:rPr>
              <a:t> </a:t>
            </a:r>
            <a:r>
              <a:rPr lang="en-US" sz="2800" b="1" dirty="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“light</a:t>
            </a:r>
            <a: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a:t>
            </a:r>
            <a:b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br>
            <a:r>
              <a:rPr lang="en-US"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 </a:t>
            </a:r>
            <a:r>
              <a:rPr lang="en-US" sz="2800" b="1" dirty="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
            </a:r>
            <a:br>
              <a:rPr lang="en-US" sz="2800" b="1" dirty="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Its </a:t>
            </a:r>
            <a:r>
              <a:rPr lang="en-US" sz="2800" b="1" dirty="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“light” belongs to the </a:t>
            </a:r>
            <a: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DAY</a:t>
            </a:r>
            <a:b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Season.</a:t>
            </a:r>
            <a:endParaRPr lang="en-US" sz="2800" b="1"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12" name="Title 3"/>
          <p:cNvSpPr txBox="1">
            <a:spLocks/>
          </p:cNvSpPr>
          <p:nvPr/>
        </p:nvSpPr>
        <p:spPr>
          <a:xfrm>
            <a:off x="-152400" y="76200"/>
            <a:ext cx="9396682" cy="67818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0" dirty="0" smtClean="0">
                <a:solidFill>
                  <a:srgbClr val="0070C0"/>
                </a:solidFill>
                <a:effectLst>
                  <a:outerShdw blurRad="50800" dist="39000" dir="5460000" algn="tl">
                    <a:srgbClr val="000000">
                      <a:alpha val="38000"/>
                    </a:srgbClr>
                  </a:outerShdw>
                </a:effectLst>
              </a:rPr>
              <a:t>Gen 1:5</a:t>
            </a:r>
            <a:r>
              <a:rPr lang="en-US" sz="4000" spc="0" dirty="0" smtClean="0">
                <a:solidFill>
                  <a:srgbClr val="C00000"/>
                </a:solidFill>
                <a:effectLst>
                  <a:outerShdw blurRad="50800" dist="39000" dir="5460000" algn="tl">
                    <a:srgbClr val="000000">
                      <a:alpha val="38000"/>
                    </a:srgbClr>
                  </a:outerShdw>
                </a:effectLst>
              </a:rPr>
              <a:t>b</a:t>
            </a:r>
            <a:r>
              <a:rPr lang="en-US" sz="4000" spc="0" dirty="0" smtClean="0">
                <a:solidFill>
                  <a:srgbClr val="0070C0"/>
                </a:solidFill>
                <a:effectLst>
                  <a:outerShdw blurRad="50800" dist="39000" dir="5460000" algn="tl">
                    <a:srgbClr val="000000">
                      <a:alpha val="38000"/>
                    </a:srgbClr>
                  </a:outerShdw>
                </a:effectLst>
              </a:rPr>
              <a:t> – introduces </a:t>
            </a:r>
            <a:r>
              <a:rPr lang="en-US" sz="4000" spc="0" dirty="0" smtClean="0">
                <a:solidFill>
                  <a:srgbClr val="7030A0"/>
                </a:solidFill>
                <a:effectLst>
                  <a:outerShdw blurRad="50800" dist="39000" dir="5460000" algn="tl">
                    <a:srgbClr val="000000">
                      <a:alpha val="38000"/>
                    </a:srgbClr>
                  </a:outerShdw>
                </a:effectLst>
              </a:rPr>
              <a:t>“twilights.”</a:t>
            </a:r>
          </a:p>
          <a:p>
            <a:endParaRPr lang="en-US" sz="1400" spc="0" dirty="0" smtClean="0">
              <a:solidFill>
                <a:srgbClr val="0070C0"/>
              </a:solidFill>
              <a:effectLst>
                <a:outerShdw blurRad="50800" dist="39000" dir="5460000" algn="tl">
                  <a:srgbClr val="000000">
                    <a:alpha val="38000"/>
                  </a:srgbClr>
                </a:outerShdw>
              </a:effectLst>
            </a:endParaRPr>
          </a:p>
          <a:p>
            <a:endParaRPr lang="en-US" sz="1400" spc="0" dirty="0">
              <a:solidFill>
                <a:srgbClr val="0070C0"/>
              </a:solidFill>
              <a:effectLst>
                <a:outerShdw blurRad="50800" dist="39000" dir="5460000" algn="tl">
                  <a:srgbClr val="000000">
                    <a:alpha val="38000"/>
                  </a:srgbClr>
                </a:outerShdw>
              </a:effectLst>
            </a:endParaRPr>
          </a:p>
          <a:p>
            <a:endParaRPr lang="en-US" sz="1400" spc="0" dirty="0" smtClean="0">
              <a:solidFill>
                <a:srgbClr val="0070C0"/>
              </a:solidFill>
              <a:effectLst>
                <a:outerShdw blurRad="50800" dist="39000" dir="5460000" algn="tl">
                  <a:srgbClr val="000000">
                    <a:alpha val="38000"/>
                  </a:srgbClr>
                </a:outerShdw>
              </a:effectLst>
            </a:endParaRPr>
          </a:p>
          <a:p>
            <a:endParaRPr lang="en-US" sz="1400" spc="0" dirty="0">
              <a:solidFill>
                <a:srgbClr val="0070C0"/>
              </a:solidFill>
              <a:effectLst>
                <a:outerShdw blurRad="50800" dist="39000" dir="5460000" algn="tl">
                  <a:srgbClr val="000000">
                    <a:alpha val="38000"/>
                  </a:srgbClr>
                </a:outerShdw>
              </a:effectLst>
            </a:endParaRPr>
          </a:p>
          <a:p>
            <a:endParaRPr lang="en-US" sz="1400" spc="0" dirty="0" smtClean="0">
              <a:solidFill>
                <a:srgbClr val="0070C0"/>
              </a:solidFill>
              <a:effectLst>
                <a:outerShdw blurRad="50800" dist="39000" dir="5460000" algn="tl">
                  <a:srgbClr val="000000">
                    <a:alpha val="38000"/>
                  </a:srgbClr>
                </a:outerShdw>
              </a:effectLst>
            </a:endParaRPr>
          </a:p>
          <a:p>
            <a:endParaRPr lang="en-US" sz="1400" spc="0" dirty="0">
              <a:solidFill>
                <a:srgbClr val="0070C0"/>
              </a:solidFill>
              <a:effectLst>
                <a:outerShdw blurRad="50800" dist="39000" dir="5460000" algn="tl">
                  <a:srgbClr val="000000">
                    <a:alpha val="38000"/>
                  </a:srgbClr>
                </a:outerShdw>
              </a:effectLst>
            </a:endParaRPr>
          </a:p>
          <a:p>
            <a:endParaRPr lang="en-US" sz="800" spc="0" dirty="0" smtClean="0">
              <a:solidFill>
                <a:srgbClr val="0070C0"/>
              </a:solidFill>
              <a:effectLst>
                <a:outerShdw blurRad="50800" dist="39000" dir="5460000" algn="tl">
                  <a:srgbClr val="000000">
                    <a:alpha val="38000"/>
                  </a:srgbClr>
                </a:outerShdw>
              </a:effectLst>
            </a:endParaRPr>
          </a:p>
          <a:p>
            <a:endParaRPr lang="en-US" sz="600" spc="0" dirty="0" smtClean="0">
              <a:solidFill>
                <a:srgbClr val="0070C0"/>
              </a:solidFill>
              <a:effectLst>
                <a:outerShdw blurRad="50800" dist="39000" dir="5460000" algn="tl">
                  <a:srgbClr val="000000">
                    <a:alpha val="38000"/>
                  </a:srgbClr>
                </a:outerShdw>
              </a:effectLst>
            </a:endParaRPr>
          </a:p>
          <a:p>
            <a:r>
              <a:rPr lang="en-US" sz="2800" spc="0" dirty="0" smtClean="0">
                <a:solidFill>
                  <a:srgbClr val="0070C0"/>
                </a:solidFill>
                <a:effectLst>
                  <a:outerShdw blurRad="50800" dist="39000" dir="5460000" algn="tl">
                    <a:srgbClr val="000000">
                      <a:alpha val="38000"/>
                    </a:srgbClr>
                  </a:outerShdw>
                </a:effectLst>
              </a:rPr>
              <a:t>The “light” </a:t>
            </a:r>
            <a:br>
              <a:rPr lang="en-US" sz="2800" spc="0" dirty="0" smtClean="0">
                <a:solidFill>
                  <a:srgbClr val="0070C0"/>
                </a:solidFill>
                <a:effectLst>
                  <a:outerShdw blurRad="50800" dist="39000" dir="5460000" algn="tl">
                    <a:srgbClr val="000000">
                      <a:alpha val="38000"/>
                    </a:srgbClr>
                  </a:outerShdw>
                </a:effectLst>
              </a:rPr>
            </a:br>
            <a:r>
              <a:rPr lang="en-US" sz="2800" spc="0" dirty="0" smtClean="0">
                <a:solidFill>
                  <a:srgbClr val="0070C0"/>
                </a:solidFill>
                <a:effectLst>
                  <a:outerShdw blurRad="50800" dist="39000" dir="5460000" algn="tl">
                    <a:srgbClr val="000000">
                      <a:alpha val="38000"/>
                    </a:srgbClr>
                  </a:outerShdw>
                </a:effectLst>
              </a:rPr>
              <a:t>is called Day.</a:t>
            </a:r>
          </a:p>
          <a:p>
            <a:endParaRPr lang="en-US" sz="2800" spc="0" dirty="0">
              <a:solidFill>
                <a:srgbClr val="0070C0"/>
              </a:solidFill>
              <a:effectLst>
                <a:outerShdw blurRad="50800" dist="39000" dir="5460000" algn="tl">
                  <a:srgbClr val="000000">
                    <a:alpha val="38000"/>
                  </a:srgbClr>
                </a:outerShdw>
              </a:effectLst>
            </a:endParaRPr>
          </a:p>
          <a:p>
            <a:endParaRPr lang="en-US" sz="1800" spc="0" dirty="0" smtClean="0">
              <a:solidFill>
                <a:srgbClr val="0070C0"/>
              </a:solidFill>
              <a:effectLst>
                <a:outerShdw blurRad="50800" dist="39000" dir="5460000" algn="tl">
                  <a:srgbClr val="000000">
                    <a:alpha val="38000"/>
                  </a:srgbClr>
                </a:outerShdw>
              </a:effectLst>
            </a:endParaRPr>
          </a:p>
          <a:p>
            <a:r>
              <a:rPr lang="en-US" sz="2800" spc="0" dirty="0" smtClean="0">
                <a:solidFill>
                  <a:srgbClr val="0070C0"/>
                </a:solidFill>
                <a:effectLst>
                  <a:outerShdw blurRad="50800" dist="39000" dir="5460000" algn="tl">
                    <a:srgbClr val="000000">
                      <a:alpha val="38000"/>
                    </a:srgbClr>
                  </a:outerShdw>
                </a:effectLst>
              </a:rPr>
              <a:t>The darkness </a:t>
            </a:r>
            <a:br>
              <a:rPr lang="en-US" sz="2800" spc="0" dirty="0" smtClean="0">
                <a:solidFill>
                  <a:srgbClr val="0070C0"/>
                </a:solidFill>
                <a:effectLst>
                  <a:outerShdw blurRad="50800" dist="39000" dir="5460000" algn="tl">
                    <a:srgbClr val="000000">
                      <a:alpha val="38000"/>
                    </a:srgbClr>
                  </a:outerShdw>
                </a:effectLst>
              </a:rPr>
            </a:br>
            <a:r>
              <a:rPr lang="en-US" sz="2800" spc="0" dirty="0" smtClean="0">
                <a:solidFill>
                  <a:srgbClr val="0070C0"/>
                </a:solidFill>
                <a:effectLst>
                  <a:outerShdw blurRad="50800" dist="39000" dir="5460000" algn="tl">
                    <a:srgbClr val="000000">
                      <a:alpha val="38000"/>
                    </a:srgbClr>
                  </a:outerShdw>
                </a:effectLst>
              </a:rPr>
              <a:t>is called Night.</a:t>
            </a:r>
            <a:br>
              <a:rPr lang="en-US" sz="2800" spc="0" dirty="0" smtClean="0">
                <a:solidFill>
                  <a:srgbClr val="0070C0"/>
                </a:solidFill>
                <a:effectLst>
                  <a:outerShdw blurRad="50800" dist="39000" dir="5460000" algn="tl">
                    <a:srgbClr val="000000">
                      <a:alpha val="38000"/>
                    </a:srgbClr>
                  </a:outerShdw>
                </a:effectLst>
              </a:rPr>
            </a:br>
            <a:r>
              <a:rPr lang="en-US" sz="2800" spc="0" dirty="0" smtClean="0">
                <a:solidFill>
                  <a:srgbClr val="0070C0"/>
                </a:solidFill>
                <a:effectLst>
                  <a:outerShdw blurRad="50800" dist="39000" dir="5460000" algn="tl">
                    <a:srgbClr val="000000">
                      <a:alpha val="38000"/>
                    </a:srgbClr>
                  </a:outerShdw>
                </a:effectLst>
              </a:rPr>
              <a:t/>
            </a:r>
            <a:br>
              <a:rPr lang="en-US" sz="2800" spc="0" dirty="0" smtClean="0">
                <a:solidFill>
                  <a:srgbClr val="0070C0"/>
                </a:solidFill>
                <a:effectLst>
                  <a:outerShdw blurRad="50800" dist="39000" dir="5460000" algn="tl">
                    <a:srgbClr val="000000">
                      <a:alpha val="38000"/>
                    </a:srgbClr>
                  </a:outerShdw>
                </a:effectLst>
              </a:rPr>
            </a:br>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p:txBody>
      </p:sp>
      <p:sp>
        <p:nvSpPr>
          <p:cNvPr id="17" name="Slide Number Placeholder 1"/>
          <p:cNvSpPr txBox="1">
            <a:spLocks/>
          </p:cNvSpPr>
          <p:nvPr/>
        </p:nvSpPr>
        <p:spPr>
          <a:xfrm>
            <a:off x="8686800" y="6365240"/>
            <a:ext cx="457200" cy="476250"/>
          </a:xfrm>
          <a:prstGeom prst="rect">
            <a:avLst/>
          </a:prstGeom>
        </p:spPr>
        <p:txBody>
          <a:bodyPr anchor="b"/>
          <a:lstStyle>
            <a:defPPr>
              <a:defRPr lang="en-US"/>
            </a:defPPr>
            <a:lvl1pPr marL="0" algn="ctr" defTabSz="914400" rtl="0" eaLnBrk="1" latinLnBrk="0" hangingPunct="1">
              <a:defRPr kumimoji="0" sz="1200" b="1"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6B4C8-6DDA-4719-BF51-32C23F81C6D0}" type="slidenum">
              <a:rPr lang="en-US" b="0" smtClean="0"/>
              <a:pPr/>
              <a:t>29</a:t>
            </a:fld>
            <a:endParaRPr lang="en-US" b="0" dirty="0"/>
          </a:p>
        </p:txBody>
      </p:sp>
    </p:spTree>
    <p:extLst>
      <p:ext uri="{BB962C8B-B14F-4D97-AF65-F5344CB8AC3E}">
        <p14:creationId xmlns:p14="http://schemas.microsoft.com/office/powerpoint/2010/main" val="280938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0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5532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pc="0" dirty="0" smtClean="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Prayerfully Ponder the </a:t>
            </a:r>
            <a:br>
              <a:rPr lang="en-US" spc="0" dirty="0" smtClean="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pc="0" dirty="0" smtClean="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Following Information</a:t>
            </a:r>
            <a:endParaRPr lang="en-US" spc="0" dirty="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2BE6B4C8-6DDA-4719-BF51-32C23F81C6D0}" type="slidenum">
              <a:rPr lang="en-US" smtClean="0"/>
              <a:pPr/>
              <a:t>3</a:t>
            </a:fld>
            <a:endParaRPr lang="en-US" dirty="0"/>
          </a:p>
        </p:txBody>
      </p:sp>
      <p:sp>
        <p:nvSpPr>
          <p:cNvPr id="7" name="Title 1"/>
          <p:cNvSpPr txBox="1">
            <a:spLocks/>
          </p:cNvSpPr>
          <p:nvPr/>
        </p:nvSpPr>
        <p:spPr>
          <a:xfrm>
            <a:off x="381000" y="4419600"/>
            <a:ext cx="6380480" cy="1143000"/>
          </a:xfrm>
          <a:prstGeom prst="rect">
            <a:avLst/>
          </a:prstGeom>
          <a:gradFill flip="none" rotWithShape="1">
            <a:gsLst>
              <a:gs pos="0">
                <a:srgbClr val="FBE4AE">
                  <a:alpha val="78000"/>
                </a:srgbClr>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0"/>
            <a:tileRect/>
          </a:gradFill>
          <a:ln w="38100">
            <a:solidFill>
              <a:srgbClr val="00B0F0"/>
            </a:solidFill>
          </a:ln>
          <a:scene3d>
            <a:camera prst="orthographicFront"/>
            <a:lightRig rig="soft" dir="tl">
              <a:rot lat="0" lon="0" rev="0"/>
            </a:lightRig>
          </a:scene3d>
          <a:sp3d>
            <a:bevelT w="114300" prst="artDeco"/>
          </a:sp3d>
        </p:spPr>
        <p:txBody>
          <a:bodyPr anchor="ct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3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a typeface="+mj-ea"/>
                <a:cs typeface="+mj-cs"/>
              </a:defRPr>
            </a:lvl1pPr>
            <a:extLst/>
          </a:lstStyle>
          <a:p>
            <a:pPr algn="ctr"/>
            <a:r>
              <a:rPr lang="en-US" spc="0" dirty="0" smtClean="0">
                <a:solidFill>
                  <a:schemeClr val="accent1">
                    <a:lumMod val="60000"/>
                    <a:lumOff val="40000"/>
                  </a:schemeClr>
                </a:solidFill>
                <a:effectLst>
                  <a:outerShdw blurRad="50800" dist="39000" dir="5460000" algn="tl">
                    <a:srgbClr val="000000">
                      <a:alpha val="38000"/>
                    </a:srgbClr>
                  </a:outerShdw>
                </a:effectLst>
              </a:rPr>
              <a:t>Considering</a:t>
            </a:r>
            <a:r>
              <a:rPr lang="en-US" spc="0" dirty="0" smtClean="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pc="0" dirty="0" smtClean="0">
                <a:solidFill>
                  <a:schemeClr val="accent1">
                    <a:lumMod val="60000"/>
                    <a:lumOff val="40000"/>
                  </a:schemeClr>
                </a:solidFill>
                <a:effectLst>
                  <a:outerShdw blurRad="50800" dist="39000" dir="5460000" algn="tl">
                    <a:srgbClr val="000000">
                      <a:alpha val="38000"/>
                    </a:srgbClr>
                  </a:outerShdw>
                </a:effectLst>
              </a:rPr>
              <a:t>Scriptural </a:t>
            </a:r>
            <a:br>
              <a:rPr lang="en-US" spc="0" dirty="0" smtClean="0">
                <a:solidFill>
                  <a:schemeClr val="accent1">
                    <a:lumMod val="60000"/>
                    <a:lumOff val="40000"/>
                  </a:schemeClr>
                </a:solidFill>
                <a:effectLst>
                  <a:outerShdw blurRad="50800" dist="39000" dir="5460000" algn="tl">
                    <a:srgbClr val="000000">
                      <a:alpha val="38000"/>
                    </a:srgbClr>
                  </a:outerShdw>
                </a:effectLst>
              </a:rPr>
            </a:br>
            <a:r>
              <a:rPr lang="en-US" spc="0" dirty="0" smtClean="0">
                <a:solidFill>
                  <a:schemeClr val="accent1">
                    <a:lumMod val="60000"/>
                    <a:lumOff val="40000"/>
                  </a:schemeClr>
                </a:solidFill>
                <a:effectLst>
                  <a:outerShdw blurRad="50800" dist="39000" dir="5460000" algn="tl">
                    <a:srgbClr val="000000">
                      <a:alpha val="38000"/>
                    </a:srgbClr>
                  </a:outerShdw>
                </a:effectLst>
              </a:rPr>
              <a:t>Titles &amp; Expressions </a:t>
            </a:r>
            <a:endParaRPr lang="en-US" spc="0" dirty="0">
              <a:solidFill>
                <a:schemeClr val="accent1">
                  <a:lumMod val="60000"/>
                  <a:lumOff val="40000"/>
                </a:schemeClr>
              </a:solidFill>
              <a:effectLst>
                <a:outerShdw blurRad="50800" dist="39000" dir="5460000" algn="tl">
                  <a:srgbClr val="000000">
                    <a:alpha val="38000"/>
                  </a:srgbClr>
                </a:outerShdw>
              </a:effectLst>
            </a:endParaRPr>
          </a:p>
        </p:txBody>
      </p:sp>
      <p:sp>
        <p:nvSpPr>
          <p:cNvPr id="4" name="TextBox 3"/>
          <p:cNvSpPr txBox="1"/>
          <p:nvPr/>
        </p:nvSpPr>
        <p:spPr>
          <a:xfrm>
            <a:off x="391160" y="5715000"/>
            <a:ext cx="8371840" cy="923330"/>
          </a:xfrm>
          <a:prstGeom prst="rect">
            <a:avLst/>
          </a:prstGeom>
          <a:solidFill>
            <a:schemeClr val="accent2">
              <a:lumMod val="40000"/>
              <a:lumOff val="60000"/>
            </a:schemeClr>
          </a:solidFill>
          <a:scene3d>
            <a:camera prst="orthographicFront"/>
            <a:lightRig rig="threePt" dir="t"/>
          </a:scene3d>
          <a:sp3d>
            <a:bevelT w="165100" prst="coolSlant"/>
          </a:sp3d>
        </p:spPr>
        <p:txBody>
          <a:bodyPr wrap="square" rtlCol="0">
            <a:spAutoFit/>
          </a:bodyPr>
          <a:lstStyle/>
          <a:p>
            <a:pPr algn="ctr"/>
            <a:r>
              <a:rPr lang="en-US" b="1" dirty="0" smtClean="0">
                <a:ln w="1905"/>
                <a:solidFill>
                  <a:schemeClr val="accent5">
                    <a:lumMod val="50000"/>
                  </a:schemeClr>
                </a:solidFill>
                <a:effectLst>
                  <a:innerShdw blurRad="69850" dist="43180" dir="5400000">
                    <a:srgbClr val="000000">
                      <a:alpha val="65000"/>
                    </a:srgbClr>
                  </a:innerShdw>
                </a:effectLst>
              </a:rPr>
              <a:t>Note:  The calendar studies prefer to use the Sacred Name above all else.  </a:t>
            </a:r>
            <a:br>
              <a:rPr lang="en-US" b="1" dirty="0" smtClean="0">
                <a:ln w="1905"/>
                <a:solidFill>
                  <a:schemeClr val="accent5">
                    <a:lumMod val="50000"/>
                  </a:schemeClr>
                </a:solidFill>
                <a:effectLst>
                  <a:innerShdw blurRad="69850" dist="43180" dir="5400000">
                    <a:srgbClr val="000000">
                      <a:alpha val="65000"/>
                    </a:srgbClr>
                  </a:innerShdw>
                </a:effectLst>
              </a:rPr>
            </a:br>
            <a:r>
              <a:rPr lang="en-US" b="1" dirty="0" smtClean="0">
                <a:ln w="1905"/>
                <a:solidFill>
                  <a:schemeClr val="accent5">
                    <a:lumMod val="50000"/>
                  </a:schemeClr>
                </a:solidFill>
                <a:effectLst>
                  <a:innerShdw blurRad="69850" dist="43180" dir="5400000">
                    <a:srgbClr val="000000">
                      <a:alpha val="65000"/>
                    </a:srgbClr>
                  </a:innerShdw>
                </a:effectLst>
              </a:rPr>
              <a:t>However, the next few slides use KJV language for a very specific reason.  Please enjoy.</a:t>
            </a:r>
            <a:endParaRPr lang="en-US"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345564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Oval 4"/>
          <p:cNvSpPr/>
          <p:nvPr/>
        </p:nvSpPr>
        <p:spPr>
          <a:xfrm>
            <a:off x="2732310" y="1447800"/>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1981200" y="2919342"/>
            <a:ext cx="1972506" cy="328658"/>
          </a:xfrm>
          <a:prstGeom prst="rtTriangle">
            <a:avLst/>
          </a:prstGeom>
          <a:solidFill>
            <a:srgbClr val="CB6397"/>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flipH="1">
            <a:off x="5096092" y="2919342"/>
            <a:ext cx="1990508" cy="328658"/>
          </a:xfrm>
          <a:prstGeom prst="rtTriangle">
            <a:avLst/>
          </a:prstGeom>
          <a:solidFill>
            <a:schemeClr val="accent5">
              <a:lumMod val="60000"/>
              <a:lumOff val="40000"/>
            </a:schemeClr>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88498" y="1762780"/>
            <a:ext cx="325990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Day Season</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9" name="Rectangle 8"/>
          <p:cNvSpPr/>
          <p:nvPr/>
        </p:nvSpPr>
        <p:spPr>
          <a:xfrm>
            <a:off x="2915816" y="3276600"/>
            <a:ext cx="32651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rPr>
              <a:t>Night Season</a:t>
            </a:r>
            <a:endParaRPr lang="en-US" sz="2800" b="1" cap="none" spc="0" dirty="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endParaRPr>
          </a:p>
        </p:txBody>
      </p:sp>
      <p:sp>
        <p:nvSpPr>
          <p:cNvPr id="12" name="Title 3"/>
          <p:cNvSpPr txBox="1">
            <a:spLocks/>
          </p:cNvSpPr>
          <p:nvPr/>
        </p:nvSpPr>
        <p:spPr>
          <a:xfrm>
            <a:off x="-152400" y="76200"/>
            <a:ext cx="9396682" cy="67818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0" dirty="0" smtClean="0">
                <a:solidFill>
                  <a:srgbClr val="0070C0"/>
                </a:solidFill>
                <a:effectLst>
                  <a:outerShdw blurRad="50800" dist="39000" dir="5460000" algn="tl">
                    <a:srgbClr val="000000">
                      <a:alpha val="38000"/>
                    </a:srgbClr>
                  </a:outerShdw>
                </a:effectLst>
              </a:rPr>
              <a:t>Gen 1:5</a:t>
            </a:r>
            <a:r>
              <a:rPr lang="en-US" sz="4000" spc="0" dirty="0" smtClean="0">
                <a:solidFill>
                  <a:srgbClr val="C00000"/>
                </a:solidFill>
                <a:effectLst>
                  <a:outerShdw blurRad="50800" dist="39000" dir="5460000" algn="tl">
                    <a:srgbClr val="000000">
                      <a:alpha val="38000"/>
                    </a:srgbClr>
                  </a:outerShdw>
                </a:effectLst>
              </a:rPr>
              <a:t>b</a:t>
            </a:r>
            <a:r>
              <a:rPr lang="en-US" sz="4000" spc="0" dirty="0" smtClean="0">
                <a:solidFill>
                  <a:srgbClr val="0070C0"/>
                </a:solidFill>
                <a:effectLst>
                  <a:outerShdw blurRad="50800" dist="39000" dir="5460000" algn="tl">
                    <a:srgbClr val="000000">
                      <a:alpha val="38000"/>
                    </a:srgbClr>
                  </a:outerShdw>
                </a:effectLst>
              </a:rPr>
              <a:t> </a:t>
            </a:r>
            <a:r>
              <a:rPr lang="en-US" sz="4000" spc="0" dirty="0" smtClean="0">
                <a:solidFill>
                  <a:srgbClr val="7030A0"/>
                </a:solidFill>
                <a:effectLst>
                  <a:outerShdw blurRad="50800" dist="39000" dir="5460000" algn="tl">
                    <a:srgbClr val="000000">
                      <a:alpha val="38000"/>
                    </a:srgbClr>
                  </a:outerShdw>
                </a:effectLst>
              </a:rPr>
              <a:t>“twilights” </a:t>
            </a:r>
            <a:r>
              <a:rPr lang="en-US" sz="4000" spc="0" dirty="0" smtClean="0">
                <a:solidFill>
                  <a:srgbClr val="0070C0"/>
                </a:solidFill>
                <a:effectLst>
                  <a:outerShdw blurRad="50800" dist="39000" dir="5460000" algn="tl">
                    <a:srgbClr val="000000">
                      <a:alpha val="38000"/>
                    </a:srgbClr>
                  </a:outerShdw>
                </a:effectLst>
              </a:rPr>
              <a:t>are mixtures</a:t>
            </a:r>
            <a:br>
              <a:rPr lang="en-US" sz="4000" spc="0" dirty="0" smtClean="0">
                <a:solidFill>
                  <a:srgbClr val="0070C0"/>
                </a:solidFill>
                <a:effectLst>
                  <a:outerShdw blurRad="50800" dist="39000" dir="5460000" algn="tl">
                    <a:srgbClr val="000000">
                      <a:alpha val="38000"/>
                    </a:srgbClr>
                  </a:outerShdw>
                </a:effectLst>
              </a:rPr>
            </a:br>
            <a:r>
              <a:rPr lang="en-US" sz="4000" spc="0" dirty="0" smtClean="0">
                <a:solidFill>
                  <a:srgbClr val="0070C0"/>
                </a:solidFill>
                <a:effectLst>
                  <a:outerShdw blurRad="50800" dist="39000" dir="5460000" algn="tl">
                    <a:srgbClr val="000000">
                      <a:alpha val="38000"/>
                    </a:srgbClr>
                  </a:outerShdw>
                </a:effectLst>
              </a:rPr>
              <a:t>of </a:t>
            </a:r>
            <a:r>
              <a:rPr lang="en-US" sz="4000" spc="0" dirty="0" smtClean="0">
                <a:effectLst>
                  <a:outerShdw blurRad="50800" dist="39000" dir="5460000" algn="tl">
                    <a:srgbClr val="000000">
                      <a:alpha val="38000"/>
                    </a:srgbClr>
                  </a:outerShdw>
                </a:effectLst>
              </a:rPr>
              <a:t>light</a:t>
            </a:r>
            <a:r>
              <a:rPr lang="en-US" sz="4000" spc="0" dirty="0" smtClean="0">
                <a:solidFill>
                  <a:srgbClr val="0070C0"/>
                </a:solidFill>
                <a:effectLst>
                  <a:outerShdw blurRad="50800" dist="39000" dir="5460000" algn="tl">
                    <a:srgbClr val="000000">
                      <a:alpha val="38000"/>
                    </a:srgbClr>
                  </a:outerShdw>
                </a:effectLst>
              </a:rPr>
              <a:t> and </a:t>
            </a:r>
            <a:r>
              <a:rPr lang="en-US" sz="4000" spc="0" dirty="0" smtClean="0">
                <a:solidFill>
                  <a:schemeClr val="tx1"/>
                </a:solidFill>
                <a:effectLst>
                  <a:outerShdw blurRad="50800" dist="39000" dir="5460000" algn="tl">
                    <a:srgbClr val="000000">
                      <a:alpha val="38000"/>
                    </a:srgbClr>
                  </a:outerShdw>
                </a:effectLst>
              </a:rPr>
              <a:t>night.</a:t>
            </a:r>
            <a:endParaRPr lang="en-US" sz="1400" spc="0" dirty="0" smtClean="0">
              <a:solidFill>
                <a:schemeClr val="tx1"/>
              </a:solidFill>
              <a:effectLst>
                <a:outerShdw blurRad="50800" dist="39000" dir="5460000" algn="tl">
                  <a:srgbClr val="000000">
                    <a:alpha val="38000"/>
                  </a:srgbClr>
                </a:outerShdw>
              </a:effectLst>
            </a:endParaRPr>
          </a:p>
          <a:p>
            <a:endParaRPr lang="en-US" sz="1400" spc="0" dirty="0">
              <a:solidFill>
                <a:srgbClr val="0070C0"/>
              </a:solidFill>
              <a:effectLst>
                <a:outerShdw blurRad="50800" dist="39000" dir="5460000" algn="tl">
                  <a:srgbClr val="000000">
                    <a:alpha val="38000"/>
                  </a:srgbClr>
                </a:outerShdw>
              </a:effectLst>
            </a:endParaRPr>
          </a:p>
          <a:p>
            <a:endParaRPr lang="en-US" sz="1400" spc="0" dirty="0" smtClean="0">
              <a:solidFill>
                <a:srgbClr val="0070C0"/>
              </a:solidFill>
              <a:effectLst>
                <a:outerShdw blurRad="50800" dist="39000" dir="5460000" algn="tl">
                  <a:srgbClr val="000000">
                    <a:alpha val="38000"/>
                  </a:srgbClr>
                </a:outerShdw>
              </a:effectLst>
            </a:endParaRPr>
          </a:p>
          <a:p>
            <a:endParaRPr lang="en-US" sz="1400" spc="0" dirty="0">
              <a:solidFill>
                <a:srgbClr val="0070C0"/>
              </a:solidFill>
              <a:effectLst>
                <a:outerShdw blurRad="50800" dist="39000" dir="5460000" algn="tl">
                  <a:srgbClr val="000000">
                    <a:alpha val="38000"/>
                  </a:srgbClr>
                </a:outerShdw>
              </a:effectLst>
            </a:endParaRPr>
          </a:p>
          <a:p>
            <a:endParaRPr lang="en-US" sz="800" spc="0" dirty="0" smtClean="0">
              <a:solidFill>
                <a:srgbClr val="0070C0"/>
              </a:solidFill>
              <a:effectLst>
                <a:outerShdw blurRad="50800" dist="39000" dir="5460000" algn="tl">
                  <a:srgbClr val="000000">
                    <a:alpha val="38000"/>
                  </a:srgbClr>
                </a:outerShdw>
              </a:effectLst>
            </a:endParaRPr>
          </a:p>
          <a:p>
            <a:endParaRPr lang="en-US" sz="600" spc="0" dirty="0" smtClean="0">
              <a:solidFill>
                <a:srgbClr val="0070C0"/>
              </a:solidFill>
              <a:effectLst>
                <a:outerShdw blurRad="50800" dist="39000" dir="5460000" algn="tl">
                  <a:srgbClr val="000000">
                    <a:alpha val="38000"/>
                  </a:srgbClr>
                </a:outerShdw>
              </a:effectLst>
            </a:endParaRPr>
          </a:p>
          <a:p>
            <a:r>
              <a:rPr lang="en-US" sz="2800" spc="0" dirty="0" smtClean="0">
                <a:solidFill>
                  <a:srgbClr val="0070C0"/>
                </a:solidFill>
                <a:effectLst>
                  <a:outerShdw blurRad="50800" dist="39000" dir="5460000" algn="tl">
                    <a:srgbClr val="000000">
                      <a:alpha val="38000"/>
                    </a:srgbClr>
                  </a:outerShdw>
                </a:effectLst>
              </a:rPr>
              <a:t>The “light” </a:t>
            </a:r>
            <a:br>
              <a:rPr lang="en-US" sz="2800" spc="0" dirty="0" smtClean="0">
                <a:solidFill>
                  <a:srgbClr val="0070C0"/>
                </a:solidFill>
                <a:effectLst>
                  <a:outerShdw blurRad="50800" dist="39000" dir="5460000" algn="tl">
                    <a:srgbClr val="000000">
                      <a:alpha val="38000"/>
                    </a:srgbClr>
                  </a:outerShdw>
                </a:effectLst>
              </a:rPr>
            </a:br>
            <a:r>
              <a:rPr lang="en-US" sz="2800" spc="0" dirty="0" smtClean="0">
                <a:solidFill>
                  <a:srgbClr val="0070C0"/>
                </a:solidFill>
                <a:effectLst>
                  <a:outerShdw blurRad="50800" dist="39000" dir="5460000" algn="tl">
                    <a:srgbClr val="000000">
                      <a:alpha val="38000"/>
                    </a:srgbClr>
                  </a:outerShdw>
                </a:effectLst>
              </a:rPr>
              <a:t>is called Day.</a:t>
            </a:r>
          </a:p>
          <a:p>
            <a:endParaRPr lang="en-US" sz="2800" spc="0" dirty="0">
              <a:solidFill>
                <a:srgbClr val="0070C0"/>
              </a:solidFill>
              <a:effectLst>
                <a:outerShdw blurRad="50800" dist="39000" dir="5460000" algn="tl">
                  <a:srgbClr val="000000">
                    <a:alpha val="38000"/>
                  </a:srgbClr>
                </a:outerShdw>
              </a:effectLst>
            </a:endParaRPr>
          </a:p>
          <a:p>
            <a:endParaRPr lang="en-US" sz="1800" spc="0" dirty="0" smtClean="0">
              <a:solidFill>
                <a:srgbClr val="0070C0"/>
              </a:solidFill>
              <a:effectLst>
                <a:outerShdw blurRad="50800" dist="39000" dir="5460000" algn="tl">
                  <a:srgbClr val="000000">
                    <a:alpha val="38000"/>
                  </a:srgbClr>
                </a:outerShdw>
              </a:effectLst>
            </a:endParaRPr>
          </a:p>
          <a:p>
            <a:r>
              <a:rPr lang="en-US" sz="2800" spc="0" dirty="0" smtClean="0">
                <a:solidFill>
                  <a:srgbClr val="0070C0"/>
                </a:solidFill>
                <a:effectLst>
                  <a:outerShdw blurRad="50800" dist="39000" dir="5460000" algn="tl">
                    <a:srgbClr val="000000">
                      <a:alpha val="38000"/>
                    </a:srgbClr>
                  </a:outerShdw>
                </a:effectLst>
              </a:rPr>
              <a:t>The darkness </a:t>
            </a:r>
            <a:br>
              <a:rPr lang="en-US" sz="2800" spc="0" dirty="0" smtClean="0">
                <a:solidFill>
                  <a:srgbClr val="0070C0"/>
                </a:solidFill>
                <a:effectLst>
                  <a:outerShdw blurRad="50800" dist="39000" dir="5460000" algn="tl">
                    <a:srgbClr val="000000">
                      <a:alpha val="38000"/>
                    </a:srgbClr>
                  </a:outerShdw>
                </a:effectLst>
              </a:rPr>
            </a:br>
            <a:r>
              <a:rPr lang="en-US" sz="2800" spc="0" dirty="0" smtClean="0">
                <a:solidFill>
                  <a:srgbClr val="0070C0"/>
                </a:solidFill>
                <a:effectLst>
                  <a:outerShdw blurRad="50800" dist="39000" dir="5460000" algn="tl">
                    <a:srgbClr val="000000">
                      <a:alpha val="38000"/>
                    </a:srgbClr>
                  </a:outerShdw>
                </a:effectLst>
              </a:rPr>
              <a:t>is called Night.</a:t>
            </a:r>
          </a:p>
          <a:p>
            <a:r>
              <a:rPr lang="en-US" sz="2800" spc="0" dirty="0" smtClean="0">
                <a:solidFill>
                  <a:srgbClr val="0070C0"/>
                </a:solidFill>
                <a:effectLst>
                  <a:outerShdw blurRad="50800" dist="39000" dir="5460000" algn="tl">
                    <a:srgbClr val="000000">
                      <a:alpha val="38000"/>
                    </a:srgbClr>
                  </a:outerShdw>
                </a:effectLst>
              </a:rPr>
              <a:t/>
            </a:r>
            <a:br>
              <a:rPr lang="en-US" sz="2800" spc="0" dirty="0" smtClean="0">
                <a:solidFill>
                  <a:srgbClr val="0070C0"/>
                </a:solidFill>
                <a:effectLst>
                  <a:outerShdw blurRad="50800" dist="39000" dir="5460000" algn="tl">
                    <a:srgbClr val="000000">
                      <a:alpha val="38000"/>
                    </a:srgbClr>
                  </a:outerShdw>
                </a:effectLst>
              </a:rPr>
            </a:br>
            <a:r>
              <a:rPr lang="en-US" sz="2800" dirty="0" smtClean="0">
                <a:solidFill>
                  <a:srgbClr val="CB6397"/>
                </a:solidFill>
                <a:effectLst>
                  <a:outerShdw blurRad="50800" dist="39000" dir="5460000" algn="tl">
                    <a:srgbClr val="000000">
                      <a:alpha val="38000"/>
                    </a:srgbClr>
                  </a:outerShdw>
                </a:effectLst>
                <a:latin typeface="Segoe Print" pitchFamily="2" charset="0"/>
              </a:rPr>
              <a:t>1) </a:t>
            </a:r>
            <a:r>
              <a:rPr lang="en-US" sz="2800" dirty="0" smtClean="0">
                <a:ln w="11430">
                  <a:solidFill>
                    <a:schemeClr val="accent3"/>
                  </a:solidFill>
                </a:ln>
                <a:solidFill>
                  <a:srgbClr val="CB6397"/>
                </a:solidFill>
                <a:effectLst>
                  <a:outerShdw blurRad="50800" dist="39000" dir="5460000" algn="tl">
                    <a:srgbClr val="000000">
                      <a:alpha val="38000"/>
                    </a:srgbClr>
                  </a:outerShdw>
                </a:effectLst>
                <a:latin typeface="Segoe Print" pitchFamily="2" charset="0"/>
              </a:rPr>
              <a:t>Morning</a:t>
            </a:r>
            <a:r>
              <a:rPr lang="en-US" sz="2800" dirty="0" smtClean="0">
                <a:solidFill>
                  <a:srgbClr val="CB6397"/>
                </a:solidFill>
                <a:effectLst>
                  <a:outerShdw blurRad="50800" dist="39000" dir="5460000" algn="tl">
                    <a:srgbClr val="000000">
                      <a:alpha val="38000"/>
                    </a:srgbClr>
                  </a:outerShdw>
                </a:effectLst>
                <a:latin typeface="Segoe Print" pitchFamily="2" charset="0"/>
              </a:rPr>
              <a:t> </a:t>
            </a: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and </a:t>
            </a:r>
            <a:r>
              <a:rPr lang="en-US" sz="2800" dirty="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rPr>
              <a:t>Evening</a:t>
            </a:r>
            <a:r>
              <a:rPr lang="en-US" sz="2800" dirty="0">
                <a:solidFill>
                  <a:schemeClr val="accent5">
                    <a:lumMod val="60000"/>
                    <a:lumOff val="40000"/>
                  </a:schemeClr>
                </a:solidFill>
                <a:effectLst>
                  <a:outerShdw blurRad="50800" dist="39000" dir="5460000" algn="tl">
                    <a:srgbClr val="000000">
                      <a:alpha val="38000"/>
                    </a:srgbClr>
                  </a:outerShdw>
                </a:effectLst>
                <a:latin typeface="Segoe Print" pitchFamily="2" charset="0"/>
              </a:rPr>
              <a:t> </a:t>
            </a:r>
            <a:r>
              <a:rPr lang="en-US" sz="2800" dirty="0" smtClean="0">
                <a:solidFill>
                  <a:srgbClr val="7030A0"/>
                </a:solidFill>
                <a:effectLst>
                  <a:outerShdw blurRad="50800" dist="39000" dir="5460000" algn="tl">
                    <a:srgbClr val="000000">
                      <a:alpha val="38000"/>
                    </a:srgbClr>
                  </a:outerShdw>
                </a:effectLst>
                <a:latin typeface="Segoe Print" pitchFamily="2" charset="0"/>
              </a:rPr>
              <a:t>twilights </a:t>
            </a: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are </a:t>
            </a:r>
            <a:b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b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defined as </a:t>
            </a:r>
            <a:r>
              <a:rPr lang="en-US" sz="2800"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belonging </a:t>
            </a:r>
            <a:r>
              <a:rPr lang="en-US" sz="2800" dirty="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to the </a:t>
            </a:r>
            <a:r>
              <a:rPr lang="en-US" sz="2800" dirty="0" smtClean="0">
                <a:ln w="11430">
                  <a:solidFill>
                    <a:schemeClr val="tx1">
                      <a:lumMod val="75000"/>
                      <a:lumOff val="25000"/>
                    </a:schemeClr>
                  </a:solidFill>
                </a:ln>
                <a:solidFill>
                  <a:srgbClr val="0070C0"/>
                </a:solidFill>
                <a:effectLst>
                  <a:outerShdw blurRad="50800" dist="39000" dir="5460000" algn="tl">
                    <a:srgbClr val="000000">
                      <a:alpha val="38000"/>
                    </a:srgbClr>
                  </a:outerShdw>
                </a:effectLst>
                <a:latin typeface="Segoe Print" pitchFamily="2" charset="0"/>
              </a:rPr>
              <a:t>DAY Season.</a:t>
            </a:r>
          </a:p>
          <a:p>
            <a:r>
              <a:rPr lang="en-US" sz="2800" dirty="0" smtClean="0">
                <a:solidFill>
                  <a:schemeClr val="accent5">
                    <a:lumMod val="60000"/>
                    <a:lumOff val="40000"/>
                  </a:schemeClr>
                </a:solidFill>
                <a:effectLst>
                  <a:outerShdw blurRad="50800" dist="39000" dir="5460000" algn="tl">
                    <a:srgbClr val="000000">
                      <a:alpha val="38000"/>
                    </a:srgbClr>
                  </a:outerShdw>
                </a:effectLst>
                <a:latin typeface="Segoe Print" pitchFamily="2" charset="0"/>
              </a:rPr>
              <a:t>2) </a:t>
            </a:r>
            <a:r>
              <a:rPr lang="en-US" sz="2800" dirty="0" smtClean="0">
                <a:solidFill>
                  <a:srgbClr val="0070C0"/>
                </a:solidFill>
                <a:effectLst>
                  <a:outerShdw blurRad="50800" dist="39000" dir="5460000" algn="tl">
                    <a:srgbClr val="000000">
                      <a:alpha val="38000"/>
                    </a:srgbClr>
                  </a:outerShdw>
                </a:effectLst>
                <a:latin typeface="Segoe Print" pitchFamily="2" charset="0"/>
              </a:rPr>
              <a:t>Light,</a:t>
            </a:r>
            <a:r>
              <a:rPr lang="en-US" sz="2800" dirty="0" smtClean="0">
                <a:solidFill>
                  <a:schemeClr val="accent5">
                    <a:lumMod val="60000"/>
                    <a:lumOff val="40000"/>
                  </a:schemeClr>
                </a:solidFill>
                <a:effectLst>
                  <a:outerShdw blurRad="50800" dist="39000" dir="5460000" algn="tl">
                    <a:srgbClr val="000000">
                      <a:alpha val="38000"/>
                    </a:srgbClr>
                  </a:outerShdw>
                </a:effectLst>
                <a:latin typeface="Segoe Print" pitchFamily="2" charset="0"/>
              </a:rPr>
              <a:t> or </a:t>
            </a:r>
            <a:r>
              <a:rPr lang="en-US" sz="2800" dirty="0" smtClean="0">
                <a:solidFill>
                  <a:srgbClr val="7030A0"/>
                </a:solidFill>
                <a:effectLst>
                  <a:outerShdw blurRad="50800" dist="39000" dir="5460000" algn="tl">
                    <a:srgbClr val="000000">
                      <a:alpha val="38000"/>
                    </a:srgbClr>
                  </a:outerShdw>
                </a:effectLst>
                <a:latin typeface="Segoe Print" pitchFamily="2" charset="0"/>
              </a:rPr>
              <a:t>twilight, </a:t>
            </a:r>
            <a:r>
              <a:rPr lang="en-US" sz="2800" u="sng" dirty="0" smtClean="0">
                <a:solidFill>
                  <a:schemeClr val="tx1">
                    <a:lumMod val="85000"/>
                    <a:lumOff val="15000"/>
                  </a:schemeClr>
                </a:solidFill>
                <a:effectLst>
                  <a:outerShdw blurRad="50800" dist="39000" dir="5460000" algn="tl">
                    <a:srgbClr val="000000">
                      <a:alpha val="38000"/>
                    </a:srgbClr>
                  </a:outerShdw>
                </a:effectLst>
                <a:latin typeface="Segoe Print" pitchFamily="2" charset="0"/>
              </a:rPr>
              <a:t>is never</a:t>
            </a:r>
            <a:r>
              <a:rPr lang="en-US" sz="2800" dirty="0" smtClean="0">
                <a:solidFill>
                  <a:schemeClr val="accent5">
                    <a:lumMod val="60000"/>
                    <a:lumOff val="40000"/>
                  </a:schemeClr>
                </a:solidFill>
                <a:effectLst>
                  <a:outerShdw blurRad="50800" dist="39000" dir="5460000" algn="tl">
                    <a:srgbClr val="000000">
                      <a:alpha val="38000"/>
                    </a:srgbClr>
                  </a:outerShdw>
                </a:effectLst>
                <a:latin typeface="Segoe Print" pitchFamily="2" charset="0"/>
              </a:rPr>
              <a:t> </a:t>
            </a:r>
            <a:r>
              <a:rPr lang="en-US" sz="2800" dirty="0" smtClean="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rPr>
              <a:t>defined</a:t>
            </a:r>
            <a:r>
              <a:rPr lang="en-US" sz="2800" dirty="0" smtClean="0">
                <a:solidFill>
                  <a:schemeClr val="accent5">
                    <a:lumMod val="60000"/>
                    <a:lumOff val="40000"/>
                  </a:schemeClr>
                </a:solidFill>
                <a:effectLst>
                  <a:outerShdw blurRad="50800" dist="39000" dir="5460000" algn="tl">
                    <a:srgbClr val="000000">
                      <a:alpha val="38000"/>
                    </a:srgbClr>
                  </a:outerShdw>
                </a:effectLst>
                <a:latin typeface="Segoe Print" pitchFamily="2" charset="0"/>
              </a:rPr>
              <a:t/>
            </a:r>
            <a:br>
              <a:rPr lang="en-US" sz="2800" dirty="0" smtClean="0">
                <a:solidFill>
                  <a:schemeClr val="accent5">
                    <a:lumMod val="60000"/>
                    <a:lumOff val="40000"/>
                  </a:schemeClr>
                </a:solidFill>
                <a:effectLst>
                  <a:outerShdw blurRad="50800" dist="39000" dir="5460000" algn="tl">
                    <a:srgbClr val="000000">
                      <a:alpha val="38000"/>
                    </a:srgbClr>
                  </a:outerShdw>
                </a:effectLst>
                <a:latin typeface="Segoe Print" pitchFamily="2" charset="0"/>
              </a:rPr>
            </a:br>
            <a:r>
              <a:rPr lang="en-US" sz="2800" dirty="0" smtClean="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rPr>
              <a:t>as belonging to the </a:t>
            </a:r>
            <a:r>
              <a:rPr lang="en-US" sz="2800" dirty="0" smtClean="0">
                <a:solidFill>
                  <a:schemeClr val="tx1">
                    <a:lumMod val="85000"/>
                    <a:lumOff val="15000"/>
                  </a:schemeClr>
                </a:solidFill>
                <a:effectLst>
                  <a:outerShdw blurRad="50800" dist="39000" dir="5460000" algn="tl">
                    <a:srgbClr val="000000">
                      <a:alpha val="38000"/>
                    </a:srgbClr>
                  </a:outerShdw>
                </a:effectLst>
                <a:latin typeface="Segoe Print" pitchFamily="2" charset="0"/>
              </a:rPr>
              <a:t>Night Season!</a:t>
            </a:r>
            <a:endParaRPr lang="en-US" sz="2800" dirty="0">
              <a:solidFill>
                <a:schemeClr val="tx1">
                  <a:lumMod val="85000"/>
                  <a:lumOff val="15000"/>
                </a:schemeClr>
              </a:solidFill>
              <a:effectLst>
                <a:outerShdw blurRad="50800" dist="39000" dir="5460000" algn="tl">
                  <a:srgbClr val="000000">
                    <a:alpha val="38000"/>
                  </a:srgbClr>
                </a:outerShdw>
              </a:effectLst>
              <a:latin typeface="Segoe Print" pitchFamily="2" charset="0"/>
            </a:endParaRPr>
          </a:p>
          <a:p>
            <a:r>
              <a:rPr lang="en-US" sz="2800" dirty="0" smtClean="0">
                <a:solidFill>
                  <a:srgbClr val="CB6397"/>
                </a:solidFill>
                <a:effectLst>
                  <a:outerShdw blurRad="50800" dist="39000" dir="5460000" algn="tl">
                    <a:srgbClr val="000000">
                      <a:alpha val="38000"/>
                    </a:srgbClr>
                  </a:outerShdw>
                </a:effectLst>
                <a:latin typeface="Segoe Print" pitchFamily="2" charset="0"/>
              </a:rPr>
              <a:t> </a:t>
            </a:r>
            <a:endParaRPr lang="en-US" sz="2800" spc="0" dirty="0" smtClean="0">
              <a:solidFill>
                <a:srgbClr val="0070C0"/>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p:txBody>
      </p:sp>
      <p:sp>
        <p:nvSpPr>
          <p:cNvPr id="18" name="Rectangle 17"/>
          <p:cNvSpPr/>
          <p:nvPr/>
        </p:nvSpPr>
        <p:spPr>
          <a:xfrm>
            <a:off x="6827654" y="2474893"/>
            <a:ext cx="2316346"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rPr>
              <a:t>Evening twilight</a:t>
            </a:r>
            <a:endParaRPr lang="en-US" sz="2800" b="1" cap="none" spc="0" dirty="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endParaRPr>
          </a:p>
        </p:txBody>
      </p:sp>
      <p:sp>
        <p:nvSpPr>
          <p:cNvPr id="19" name="Rectangle 18"/>
          <p:cNvSpPr/>
          <p:nvPr/>
        </p:nvSpPr>
        <p:spPr>
          <a:xfrm>
            <a:off x="-152400" y="2474893"/>
            <a:ext cx="24693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3"/>
                  </a:solidFill>
                </a:ln>
                <a:solidFill>
                  <a:srgbClr val="CB6397"/>
                </a:solidFill>
                <a:effectLst>
                  <a:outerShdw blurRad="50800" dist="39000" dir="5460000" algn="tl">
                    <a:srgbClr val="000000">
                      <a:alpha val="38000"/>
                    </a:srgbClr>
                  </a:outerShdw>
                </a:effectLst>
                <a:latin typeface="Segoe Print" pitchFamily="2" charset="0"/>
              </a:rPr>
              <a:t>Morning twilight</a:t>
            </a:r>
            <a:endParaRPr lang="en-US" sz="2800" b="1" dirty="0">
              <a:ln w="11430">
                <a:solidFill>
                  <a:schemeClr val="accent3"/>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endParaRPr>
          </a:p>
        </p:txBody>
      </p:sp>
      <p:sp>
        <p:nvSpPr>
          <p:cNvPr id="20" name="Slide Number Placeholder 1"/>
          <p:cNvSpPr txBox="1">
            <a:spLocks/>
          </p:cNvSpPr>
          <p:nvPr/>
        </p:nvSpPr>
        <p:spPr>
          <a:xfrm>
            <a:off x="8686800" y="6365240"/>
            <a:ext cx="457200" cy="476250"/>
          </a:xfrm>
          <a:prstGeom prst="rect">
            <a:avLst/>
          </a:prstGeom>
        </p:spPr>
        <p:txBody>
          <a:bodyPr anchor="b"/>
          <a:lstStyle>
            <a:defPPr>
              <a:defRPr lang="en-US"/>
            </a:defPPr>
            <a:lvl1pPr marL="0" algn="ctr" defTabSz="914400" rtl="0" eaLnBrk="1" latinLnBrk="0" hangingPunct="1">
              <a:defRPr kumimoji="0" sz="1200" b="1"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6B4C8-6DDA-4719-BF51-32C23F81C6D0}" type="slidenum">
              <a:rPr lang="en-US" b="0" smtClean="0"/>
              <a:pPr/>
              <a:t>30</a:t>
            </a:fld>
            <a:endParaRPr lang="en-US" b="0" dirty="0"/>
          </a:p>
        </p:txBody>
      </p:sp>
    </p:spTree>
    <p:extLst>
      <p:ext uri="{BB962C8B-B14F-4D97-AF65-F5344CB8AC3E}">
        <p14:creationId xmlns:p14="http://schemas.microsoft.com/office/powerpoint/2010/main" val="70204039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0" end="10"/>
                                            </p:txEl>
                                          </p:spTgt>
                                        </p:tgtEl>
                                        <p:attrNameLst>
                                          <p:attrName>style.visibility</p:attrName>
                                        </p:attrNameLst>
                                      </p:cBhvr>
                                      <p:to>
                                        <p:strVal val="visible"/>
                                      </p:to>
                                    </p:set>
                                    <p:animEffect transition="in" filter="fade">
                                      <p:cBhvr>
                                        <p:cTn id="7" dur="1750"/>
                                        <p:tgtEl>
                                          <p:spTgt spid="12">
                                            <p:txEl>
                                              <p:pRg st="10" end="10"/>
                                            </p:txEl>
                                          </p:spTgt>
                                        </p:tgtEl>
                                      </p:cBhvr>
                                    </p:animEffect>
                                    <p:anim calcmode="lin" valueType="num">
                                      <p:cBhvr>
                                        <p:cTn id="8" dur="175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9" dur="175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1" end="11"/>
                                            </p:txEl>
                                          </p:spTgt>
                                        </p:tgtEl>
                                        <p:attrNameLst>
                                          <p:attrName>style.visibility</p:attrName>
                                        </p:attrNameLst>
                                      </p:cBhvr>
                                      <p:to>
                                        <p:strVal val="visible"/>
                                      </p:to>
                                    </p:set>
                                    <p:animEffect transition="in" filter="fade">
                                      <p:cBhvr>
                                        <p:cTn id="14" dur="1750"/>
                                        <p:tgtEl>
                                          <p:spTgt spid="12">
                                            <p:txEl>
                                              <p:pRg st="11" end="11"/>
                                            </p:txEl>
                                          </p:spTgt>
                                        </p:tgtEl>
                                      </p:cBhvr>
                                    </p:animEffect>
                                    <p:anim calcmode="lin" valueType="num">
                                      <p:cBhvr>
                                        <p:cTn id="15" dur="175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16" dur="175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Oval 4"/>
          <p:cNvSpPr/>
          <p:nvPr/>
        </p:nvSpPr>
        <p:spPr>
          <a:xfrm>
            <a:off x="2732310" y="1447800"/>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1981200" y="2919342"/>
            <a:ext cx="1972506" cy="328658"/>
          </a:xfrm>
          <a:prstGeom prst="rtTriangle">
            <a:avLst/>
          </a:prstGeom>
          <a:solidFill>
            <a:srgbClr val="CB6397"/>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flipH="1">
            <a:off x="5096092" y="2919342"/>
            <a:ext cx="1990508" cy="328658"/>
          </a:xfrm>
          <a:prstGeom prst="rtTriangle">
            <a:avLst/>
          </a:prstGeom>
          <a:solidFill>
            <a:schemeClr val="accent5">
              <a:lumMod val="60000"/>
              <a:lumOff val="40000"/>
            </a:schemeClr>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15816" y="1661511"/>
            <a:ext cx="325990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Day</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9" name="Rectangle 8"/>
          <p:cNvSpPr/>
          <p:nvPr/>
        </p:nvSpPr>
        <p:spPr>
          <a:xfrm>
            <a:off x="2915816" y="3276600"/>
            <a:ext cx="32651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rPr>
              <a:t>Night</a:t>
            </a:r>
            <a:endParaRPr lang="en-US" sz="2800" b="1" cap="none" spc="0" dirty="0">
              <a:ln w="11430"/>
              <a:solidFill>
                <a:schemeClr val="accent1">
                  <a:lumMod val="40000"/>
                  <a:lumOff val="60000"/>
                </a:schemeClr>
              </a:solidFill>
              <a:effectLst>
                <a:outerShdw blurRad="50800" dist="39000" dir="5460000" algn="tl">
                  <a:srgbClr val="000000">
                    <a:alpha val="38000"/>
                  </a:srgbClr>
                </a:outerShdw>
              </a:effectLst>
              <a:latin typeface="Segoe Print" pitchFamily="2" charset="0"/>
            </a:endParaRPr>
          </a:p>
        </p:txBody>
      </p:sp>
      <p:sp>
        <p:nvSpPr>
          <p:cNvPr id="10" name="Rectangle 9"/>
          <p:cNvSpPr/>
          <p:nvPr/>
        </p:nvSpPr>
        <p:spPr>
          <a:xfrm>
            <a:off x="6827654" y="2474893"/>
            <a:ext cx="2316346"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rPr>
              <a:t>Evening twilight</a:t>
            </a:r>
            <a:endParaRPr lang="en-US" sz="2800" b="1" cap="none" spc="0" dirty="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endParaRPr>
          </a:p>
        </p:txBody>
      </p:sp>
      <p:sp>
        <p:nvSpPr>
          <p:cNvPr id="11" name="Rectangle 10"/>
          <p:cNvSpPr/>
          <p:nvPr/>
        </p:nvSpPr>
        <p:spPr>
          <a:xfrm>
            <a:off x="-152400" y="2474893"/>
            <a:ext cx="24693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3"/>
                  </a:solidFill>
                </a:ln>
                <a:solidFill>
                  <a:srgbClr val="CB6397"/>
                </a:solidFill>
                <a:effectLst>
                  <a:outerShdw blurRad="50800" dist="39000" dir="5460000" algn="tl">
                    <a:srgbClr val="000000">
                      <a:alpha val="38000"/>
                    </a:srgbClr>
                  </a:outerShdw>
                </a:effectLst>
                <a:latin typeface="Segoe Print" pitchFamily="2" charset="0"/>
              </a:rPr>
              <a:t>Morning twilight</a:t>
            </a:r>
            <a:endParaRPr lang="en-US" sz="2800" b="1" dirty="0">
              <a:ln w="11430">
                <a:solidFill>
                  <a:schemeClr val="accent3"/>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endParaRPr>
          </a:p>
        </p:txBody>
      </p:sp>
      <p:sp>
        <p:nvSpPr>
          <p:cNvPr id="12" name="Title 3"/>
          <p:cNvSpPr txBox="1">
            <a:spLocks/>
          </p:cNvSpPr>
          <p:nvPr/>
        </p:nvSpPr>
        <p:spPr>
          <a:xfrm>
            <a:off x="-152400" y="76200"/>
            <a:ext cx="9396682" cy="67818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0" dirty="0" smtClean="0">
                <a:solidFill>
                  <a:srgbClr val="0070C0"/>
                </a:solidFill>
                <a:effectLst>
                  <a:outerShdw blurRad="50800" dist="39000" dir="5460000" algn="tl">
                    <a:srgbClr val="000000">
                      <a:alpha val="38000"/>
                    </a:srgbClr>
                  </a:outerShdw>
                </a:effectLst>
              </a:rPr>
              <a:t>Gen 1:5</a:t>
            </a:r>
            <a:r>
              <a:rPr lang="en-US" sz="4000" spc="0" dirty="0" smtClean="0">
                <a:solidFill>
                  <a:srgbClr val="C00000"/>
                </a:solidFill>
                <a:effectLst>
                  <a:outerShdw blurRad="50800" dist="39000" dir="5460000" algn="tl">
                    <a:srgbClr val="000000">
                      <a:alpha val="38000"/>
                    </a:srgbClr>
                  </a:outerShdw>
                </a:effectLst>
              </a:rPr>
              <a:t>b </a:t>
            </a:r>
            <a:r>
              <a:rPr lang="en-US" sz="3200" spc="0" dirty="0" smtClean="0">
                <a:solidFill>
                  <a:srgbClr val="0070C0"/>
                </a:solidFill>
                <a:effectLst>
                  <a:outerShdw blurRad="50800" dist="39000" dir="5460000" algn="tl">
                    <a:srgbClr val="000000">
                      <a:alpha val="38000"/>
                    </a:srgbClr>
                  </a:outerShdw>
                </a:effectLst>
              </a:rPr>
              <a:t>is not a definition for day-start.</a:t>
            </a:r>
            <a:br>
              <a:rPr lang="en-US" sz="3200" spc="0" dirty="0" smtClean="0">
                <a:solidFill>
                  <a:srgbClr val="0070C0"/>
                </a:solidFill>
                <a:effectLst>
                  <a:outerShdw blurRad="50800" dist="39000" dir="5460000" algn="tl">
                    <a:srgbClr val="000000">
                      <a:alpha val="38000"/>
                    </a:srgbClr>
                  </a:outerShdw>
                </a:effectLst>
              </a:rPr>
            </a:br>
            <a:r>
              <a:rPr lang="en-US" sz="2800" spc="0" dirty="0" smtClean="0">
                <a:solidFill>
                  <a:srgbClr val="0070C0"/>
                </a:solidFill>
                <a:effectLst>
                  <a:outerShdw blurRad="50800" dist="39000" dir="5460000" algn="tl">
                    <a:srgbClr val="000000">
                      <a:alpha val="38000"/>
                    </a:srgbClr>
                  </a:outerShdw>
                </a:effectLst>
              </a:rPr>
              <a:t>It is a definition of “where” these </a:t>
            </a:r>
            <a:r>
              <a:rPr lang="en-US" sz="2800" spc="0" dirty="0" smtClean="0">
                <a:solidFill>
                  <a:srgbClr val="7030A0"/>
                </a:solidFill>
                <a:effectLst>
                  <a:outerShdw blurRad="50800" dist="39000" dir="5460000" algn="tl">
                    <a:srgbClr val="000000">
                      <a:alpha val="38000"/>
                    </a:srgbClr>
                  </a:outerShdw>
                </a:effectLst>
              </a:rPr>
              <a:t>twilights</a:t>
            </a:r>
            <a:r>
              <a:rPr lang="en-US" sz="2800" spc="0" dirty="0" smtClean="0">
                <a:solidFill>
                  <a:srgbClr val="0070C0"/>
                </a:solidFill>
                <a:effectLst>
                  <a:outerShdw blurRad="50800" dist="39000" dir="5460000" algn="tl">
                    <a:srgbClr val="000000">
                      <a:alpha val="38000"/>
                    </a:srgbClr>
                  </a:outerShdw>
                </a:effectLst>
              </a:rPr>
              <a:t> belong</a:t>
            </a:r>
            <a:r>
              <a:rPr lang="en-US" sz="3200" spc="0" dirty="0" smtClean="0">
                <a:solidFill>
                  <a:srgbClr val="0070C0"/>
                </a:solidFill>
                <a:effectLst>
                  <a:outerShdw blurRad="50800" dist="39000" dir="5460000" algn="tl">
                    <a:srgbClr val="000000">
                      <a:alpha val="38000"/>
                    </a:srgbClr>
                  </a:outerShdw>
                </a:effectLst>
              </a:rPr>
              <a:t>.</a:t>
            </a:r>
          </a:p>
          <a:p>
            <a:endParaRPr lang="en-US" sz="1050" spc="0" dirty="0" smtClean="0">
              <a:solidFill>
                <a:srgbClr val="0070C0"/>
              </a:solidFill>
              <a:effectLst>
                <a:outerShdw blurRad="50800" dist="39000" dir="5460000" algn="tl">
                  <a:srgbClr val="000000">
                    <a:alpha val="38000"/>
                  </a:srgbClr>
                </a:outerShdw>
              </a:effectLst>
            </a:endParaRPr>
          </a:p>
          <a:p>
            <a:endParaRPr lang="en-US" sz="1400" spc="0" dirty="0">
              <a:solidFill>
                <a:srgbClr val="0070C0"/>
              </a:solidFill>
              <a:effectLst>
                <a:outerShdw blurRad="50800" dist="39000" dir="5460000" algn="tl">
                  <a:srgbClr val="000000">
                    <a:alpha val="38000"/>
                  </a:srgbClr>
                </a:outerShdw>
              </a:effectLst>
            </a:endParaRPr>
          </a:p>
          <a:p>
            <a:endParaRPr lang="en-US" sz="1400" spc="0" dirty="0" smtClean="0">
              <a:solidFill>
                <a:srgbClr val="0070C0"/>
              </a:solidFill>
              <a:effectLst>
                <a:outerShdw blurRad="50800" dist="39000" dir="5460000" algn="tl">
                  <a:srgbClr val="000000">
                    <a:alpha val="38000"/>
                  </a:srgbClr>
                </a:outerShdw>
              </a:effectLst>
            </a:endParaRPr>
          </a:p>
          <a:p>
            <a:endParaRPr lang="en-US" sz="1400" spc="0" dirty="0">
              <a:solidFill>
                <a:srgbClr val="0070C0"/>
              </a:solidFill>
              <a:effectLst>
                <a:outerShdw blurRad="50800" dist="39000" dir="5460000" algn="tl">
                  <a:srgbClr val="000000">
                    <a:alpha val="38000"/>
                  </a:srgbClr>
                </a:outerShdw>
              </a:effectLst>
            </a:endParaRPr>
          </a:p>
          <a:p>
            <a:endParaRPr lang="en-US" sz="800" spc="0" dirty="0" smtClean="0">
              <a:solidFill>
                <a:srgbClr val="0070C0"/>
              </a:solidFill>
              <a:effectLst>
                <a:outerShdw blurRad="50800" dist="39000" dir="5460000" algn="tl">
                  <a:srgbClr val="000000">
                    <a:alpha val="38000"/>
                  </a:srgbClr>
                </a:outerShdw>
              </a:effectLst>
            </a:endParaRPr>
          </a:p>
          <a:p>
            <a:endParaRPr lang="en-US" sz="600" spc="0" dirty="0" smtClean="0">
              <a:solidFill>
                <a:srgbClr val="0070C0"/>
              </a:solidFill>
              <a:effectLst>
                <a:outerShdw blurRad="50800" dist="39000" dir="5460000" algn="tl">
                  <a:srgbClr val="000000">
                    <a:alpha val="38000"/>
                  </a:srgbClr>
                </a:outerShdw>
              </a:effectLst>
            </a:endParaRPr>
          </a:p>
          <a:p>
            <a:r>
              <a:rPr lang="en-US" sz="2800" spc="0" dirty="0" smtClean="0">
                <a:solidFill>
                  <a:srgbClr val="0070C0"/>
                </a:solidFill>
                <a:effectLst>
                  <a:outerShdw blurRad="50800" dist="39000" dir="5460000" algn="tl">
                    <a:srgbClr val="000000">
                      <a:alpha val="38000"/>
                    </a:srgbClr>
                  </a:outerShdw>
                </a:effectLst>
              </a:rPr>
              <a:t>The “light” </a:t>
            </a:r>
            <a:br>
              <a:rPr lang="en-US" sz="2800" spc="0" dirty="0" smtClean="0">
                <a:solidFill>
                  <a:srgbClr val="0070C0"/>
                </a:solidFill>
                <a:effectLst>
                  <a:outerShdw blurRad="50800" dist="39000" dir="5460000" algn="tl">
                    <a:srgbClr val="000000">
                      <a:alpha val="38000"/>
                    </a:srgbClr>
                  </a:outerShdw>
                </a:effectLst>
              </a:rPr>
            </a:br>
            <a:r>
              <a:rPr lang="en-US" sz="2800" spc="0" dirty="0" smtClean="0">
                <a:solidFill>
                  <a:srgbClr val="0070C0"/>
                </a:solidFill>
                <a:effectLst>
                  <a:outerShdw blurRad="50800" dist="39000" dir="5460000" algn="tl">
                    <a:srgbClr val="000000">
                      <a:alpha val="38000"/>
                    </a:srgbClr>
                  </a:outerShdw>
                </a:effectLst>
              </a:rPr>
              <a:t>is called Day.</a:t>
            </a:r>
          </a:p>
          <a:p>
            <a:endParaRPr lang="en-US" sz="2800" spc="0" dirty="0">
              <a:solidFill>
                <a:srgbClr val="0070C0"/>
              </a:solidFill>
              <a:effectLst>
                <a:outerShdw blurRad="50800" dist="39000" dir="5460000" algn="tl">
                  <a:srgbClr val="000000">
                    <a:alpha val="38000"/>
                  </a:srgbClr>
                </a:outerShdw>
              </a:effectLst>
            </a:endParaRPr>
          </a:p>
          <a:p>
            <a:endParaRPr lang="en-US" sz="1800" spc="0" dirty="0" smtClean="0">
              <a:solidFill>
                <a:srgbClr val="0070C0"/>
              </a:solidFill>
              <a:effectLst>
                <a:outerShdw blurRad="50800" dist="39000" dir="5460000" algn="tl">
                  <a:srgbClr val="000000">
                    <a:alpha val="38000"/>
                  </a:srgbClr>
                </a:outerShdw>
              </a:effectLst>
            </a:endParaRPr>
          </a:p>
          <a:p>
            <a:r>
              <a:rPr lang="en-US" sz="2800" spc="0" dirty="0" smtClean="0">
                <a:solidFill>
                  <a:srgbClr val="0070C0"/>
                </a:solidFill>
                <a:effectLst>
                  <a:outerShdw blurRad="50800" dist="39000" dir="5460000" algn="tl">
                    <a:srgbClr val="000000">
                      <a:alpha val="38000"/>
                    </a:srgbClr>
                  </a:outerShdw>
                </a:effectLst>
              </a:rPr>
              <a:t>The darkness </a:t>
            </a:r>
            <a:br>
              <a:rPr lang="en-US" sz="2800" spc="0" dirty="0" smtClean="0">
                <a:solidFill>
                  <a:srgbClr val="0070C0"/>
                </a:solidFill>
                <a:effectLst>
                  <a:outerShdw blurRad="50800" dist="39000" dir="5460000" algn="tl">
                    <a:srgbClr val="000000">
                      <a:alpha val="38000"/>
                    </a:srgbClr>
                  </a:outerShdw>
                </a:effectLst>
              </a:rPr>
            </a:br>
            <a:r>
              <a:rPr lang="en-US" sz="2800" spc="0" dirty="0" smtClean="0">
                <a:solidFill>
                  <a:srgbClr val="0070C0"/>
                </a:solidFill>
                <a:effectLst>
                  <a:outerShdw blurRad="50800" dist="39000" dir="5460000" algn="tl">
                    <a:srgbClr val="000000">
                      <a:alpha val="38000"/>
                    </a:srgbClr>
                  </a:outerShdw>
                </a:effectLst>
              </a:rPr>
              <a:t>is called Night.</a:t>
            </a:r>
            <a:br>
              <a:rPr lang="en-US" sz="2800" spc="0" dirty="0" smtClean="0">
                <a:solidFill>
                  <a:srgbClr val="0070C0"/>
                </a:solidFill>
                <a:effectLst>
                  <a:outerShdw blurRad="50800" dist="39000" dir="5460000" algn="tl">
                    <a:srgbClr val="000000">
                      <a:alpha val="38000"/>
                    </a:srgbClr>
                  </a:outerShdw>
                </a:effectLst>
              </a:rPr>
            </a:br>
            <a:endParaRPr lang="en-US" sz="2800" spc="0" dirty="0">
              <a:solidFill>
                <a:srgbClr val="0070C0"/>
              </a:solidFill>
              <a:effectLst>
                <a:outerShdw blurRad="50800" dist="39000" dir="5460000" algn="tl">
                  <a:srgbClr val="000000">
                    <a:alpha val="38000"/>
                  </a:srgbClr>
                </a:outerShdw>
              </a:effectLst>
            </a:endParaRPr>
          </a:p>
          <a:p>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And the </a:t>
            </a:r>
            <a:r>
              <a:rPr lang="en-US" sz="2800" dirty="0" smtClean="0">
                <a:ln w="11430">
                  <a:solidFill>
                    <a:schemeClr val="accent5">
                      <a:lumMod val="75000"/>
                    </a:schemeClr>
                  </a:solidFill>
                </a:ln>
                <a:solidFill>
                  <a:schemeClr val="accent5">
                    <a:lumMod val="60000"/>
                    <a:lumOff val="40000"/>
                  </a:schemeClr>
                </a:solidFill>
                <a:effectLst>
                  <a:outerShdw blurRad="50800" dist="39000" dir="5460000" algn="tl">
                    <a:srgbClr val="000000">
                      <a:alpha val="38000"/>
                    </a:srgbClr>
                  </a:outerShdw>
                </a:effectLst>
                <a:latin typeface="Segoe Print" pitchFamily="2" charset="0"/>
              </a:rPr>
              <a:t>Evening</a:t>
            </a:r>
            <a:r>
              <a:rPr lang="en-US" sz="2800" dirty="0" smtClean="0">
                <a:solidFill>
                  <a:srgbClr val="7030A0"/>
                </a:solidFill>
                <a:effectLst>
                  <a:outerShdw blurRad="50800" dist="39000" dir="5460000" algn="tl">
                    <a:srgbClr val="000000">
                      <a:alpha val="38000"/>
                    </a:srgbClr>
                  </a:outerShdw>
                </a:effectLst>
                <a:latin typeface="Segoe Print" pitchFamily="2" charset="0"/>
              </a:rPr>
              <a:t> </a:t>
            </a: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and the  </a:t>
            </a:r>
            <a:b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br>
            <a:r>
              <a:rPr lang="en-US" sz="2800" dirty="0">
                <a:solidFill>
                  <a:srgbClr val="CB6397"/>
                </a:solidFill>
                <a:effectLst>
                  <a:outerShdw blurRad="50800" dist="39000" dir="5460000" algn="tl">
                    <a:srgbClr val="000000">
                      <a:alpha val="38000"/>
                    </a:srgbClr>
                  </a:outerShdw>
                </a:effectLst>
                <a:latin typeface="Segoe Print" pitchFamily="2" charset="0"/>
              </a:rPr>
              <a:t> </a:t>
            </a:r>
            <a:r>
              <a:rPr lang="en-US" sz="2800" dirty="0" smtClean="0">
                <a:ln w="11430">
                  <a:solidFill>
                    <a:schemeClr val="accent3"/>
                  </a:solidFill>
                </a:ln>
                <a:solidFill>
                  <a:srgbClr val="CB6397"/>
                </a:solidFill>
                <a:effectLst>
                  <a:outerShdw blurRad="50800" dist="39000" dir="5460000" algn="tl">
                    <a:srgbClr val="000000">
                      <a:alpha val="38000"/>
                    </a:srgbClr>
                  </a:outerShdw>
                </a:effectLst>
                <a:latin typeface="Segoe Print" pitchFamily="2" charset="0"/>
              </a:rPr>
              <a:t>Morning</a:t>
            </a:r>
            <a:r>
              <a:rPr lang="en-US" sz="2800" dirty="0" smtClean="0">
                <a:solidFill>
                  <a:srgbClr val="CB6397"/>
                </a:solidFill>
                <a:effectLst>
                  <a:outerShdw blurRad="50800" dist="39000" dir="5460000" algn="tl">
                    <a:srgbClr val="000000">
                      <a:alpha val="38000"/>
                    </a:srgbClr>
                  </a:outerShdw>
                </a:effectLst>
                <a:latin typeface="Segoe Print" pitchFamily="2" charset="0"/>
              </a:rPr>
              <a:t> </a:t>
            </a: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are </a:t>
            </a:r>
            <a:r>
              <a:rPr lang="en-US" sz="20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[part of] </a:t>
            </a: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the first </a:t>
            </a:r>
            <a:r>
              <a:rPr lang="en-US" sz="2800" dirty="0" smtClean="0">
                <a:ln w="11430">
                  <a:solidFill>
                    <a:schemeClr val="tx1">
                      <a:lumMod val="75000"/>
                      <a:lumOff val="25000"/>
                    </a:schemeClr>
                  </a:solidFill>
                </a:ln>
                <a:solidFill>
                  <a:srgbClr val="00B0F0"/>
                </a:solidFill>
                <a:effectLst>
                  <a:outerShdw blurRad="50800" dist="39000" dir="5460000" algn="tl">
                    <a:srgbClr val="000000">
                      <a:alpha val="38000"/>
                    </a:srgbClr>
                  </a:outerShdw>
                </a:effectLst>
                <a:latin typeface="Segoe Print" pitchFamily="2" charset="0"/>
              </a:rPr>
              <a:t>day, </a:t>
            </a: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
            </a:r>
            <a:b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b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(because they belong to </a:t>
            </a:r>
            <a:r>
              <a:rPr lang="en-US" sz="2800" dirty="0" smtClean="0">
                <a:ln w="11430">
                  <a:solidFill>
                    <a:schemeClr val="tx1">
                      <a:lumMod val="75000"/>
                      <a:lumOff val="25000"/>
                    </a:schemeClr>
                  </a:solidFill>
                </a:ln>
                <a:solidFill>
                  <a:srgbClr val="00B0F0"/>
                </a:solidFill>
                <a:effectLst>
                  <a:outerShdw blurRad="50800" dist="39000" dir="5460000" algn="tl">
                    <a:srgbClr val="000000">
                      <a:alpha val="38000"/>
                    </a:srgbClr>
                  </a:outerShdw>
                </a:effectLst>
                <a:latin typeface="Segoe Print" pitchFamily="2" charset="0"/>
              </a:rPr>
              <a:t>DAY Season,</a:t>
            </a: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 </a:t>
            </a:r>
            <a:b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br>
            <a:r>
              <a:rPr lang="en-US" sz="2800" dirty="0" smtClean="0">
                <a:ln w="11430">
                  <a:solidFill>
                    <a:schemeClr val="tx1">
                      <a:lumMod val="75000"/>
                      <a:lumOff val="25000"/>
                    </a:schemeClr>
                  </a:solidFill>
                </a:ln>
                <a:solidFill>
                  <a:schemeClr val="tx1">
                    <a:lumMod val="75000"/>
                    <a:lumOff val="25000"/>
                  </a:schemeClr>
                </a:solidFill>
                <a:effectLst>
                  <a:outerShdw blurRad="50800" dist="39000" dir="5460000" algn="tl">
                    <a:srgbClr val="000000">
                      <a:alpha val="38000"/>
                    </a:srgbClr>
                  </a:outerShdw>
                </a:effectLst>
                <a:latin typeface="Segoe Print" pitchFamily="2" charset="0"/>
              </a:rPr>
              <a:t>not </a:t>
            </a:r>
            <a:r>
              <a:rPr lang="en-US" sz="2800" dirty="0" smtClean="0">
                <a:solidFill>
                  <a:schemeClr val="tx1">
                    <a:lumMod val="85000"/>
                    <a:lumOff val="15000"/>
                  </a:schemeClr>
                </a:solidFill>
                <a:effectLst>
                  <a:outerShdw blurRad="50800" dist="39000" dir="5460000" algn="tl">
                    <a:srgbClr val="000000">
                      <a:alpha val="38000"/>
                    </a:srgbClr>
                  </a:outerShdw>
                </a:effectLst>
                <a:latin typeface="Segoe Print" pitchFamily="2" charset="0"/>
              </a:rPr>
              <a:t>Night Season)!</a:t>
            </a:r>
            <a:endParaRPr lang="en-US" sz="2800" spc="0" dirty="0" smtClean="0">
              <a:solidFill>
                <a:srgbClr val="0070C0"/>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a:p>
            <a:endParaRPr lang="en-US" sz="4000" spc="0" dirty="0">
              <a:solidFill>
                <a:srgbClr val="0070C0"/>
              </a:solidFill>
              <a:effectLst>
                <a:outerShdw blurRad="50800" dist="39000" dir="5460000" algn="tl">
                  <a:srgbClr val="000000">
                    <a:alpha val="38000"/>
                  </a:srgbClr>
                </a:outerShdw>
              </a:effectLst>
            </a:endParaRPr>
          </a:p>
          <a:p>
            <a:endParaRPr lang="en-US" sz="4000" spc="0" dirty="0" smtClean="0">
              <a:solidFill>
                <a:srgbClr val="0070C0"/>
              </a:solidFill>
              <a:effectLst>
                <a:outerShdw blurRad="50800" dist="39000" dir="5460000" algn="tl">
                  <a:srgbClr val="000000">
                    <a:alpha val="38000"/>
                  </a:srgbClr>
                </a:outerShdw>
              </a:effectLst>
            </a:endParaRPr>
          </a:p>
        </p:txBody>
      </p:sp>
      <p:sp>
        <p:nvSpPr>
          <p:cNvPr id="18" name="Slide Number Placeholder 1"/>
          <p:cNvSpPr txBox="1">
            <a:spLocks/>
          </p:cNvSpPr>
          <p:nvPr/>
        </p:nvSpPr>
        <p:spPr>
          <a:xfrm>
            <a:off x="8686800" y="6365240"/>
            <a:ext cx="457200" cy="476250"/>
          </a:xfrm>
          <a:prstGeom prst="rect">
            <a:avLst/>
          </a:prstGeom>
        </p:spPr>
        <p:txBody>
          <a:bodyPr anchor="b"/>
          <a:lstStyle>
            <a:defPPr>
              <a:defRPr lang="en-US"/>
            </a:defPPr>
            <a:lvl1pPr marL="0" algn="ctr" defTabSz="914400" rtl="0" eaLnBrk="1" latinLnBrk="0" hangingPunct="1">
              <a:defRPr kumimoji="0" sz="1200" b="1"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E6B4C8-6DDA-4719-BF51-32C23F81C6D0}" type="slidenum">
              <a:rPr lang="en-US" b="0" smtClean="0"/>
              <a:pPr/>
              <a:t>31</a:t>
            </a:fld>
            <a:endParaRPr lang="en-US" b="0" dirty="0"/>
          </a:p>
        </p:txBody>
      </p:sp>
    </p:spTree>
    <p:extLst>
      <p:ext uri="{BB962C8B-B14F-4D97-AF65-F5344CB8AC3E}">
        <p14:creationId xmlns:p14="http://schemas.microsoft.com/office/powerpoint/2010/main" val="19550136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11" end="11"/>
                                            </p:txEl>
                                          </p:spTgt>
                                        </p:tgtEl>
                                        <p:attrNameLst>
                                          <p:attrName>style.visibility</p:attrName>
                                        </p:attrNameLst>
                                      </p:cBhvr>
                                      <p:to>
                                        <p:strVal val="visible"/>
                                      </p:to>
                                    </p:set>
                                    <p:animEffect transition="in" filter="wipe(left)">
                                      <p:cBhvr>
                                        <p:cTn id="7" dur="1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40000">
              <a:schemeClr val="bg1">
                <a:tint val="85000"/>
                <a:satMod val="320000"/>
              </a:schemeClr>
            </a:gs>
            <a:gs pos="100000">
              <a:schemeClr val="accent1"/>
            </a:gs>
          </a:gsLst>
          <a:path path="circle">
            <a:fillToRect l="-24500" t="-20000" r="124500" b="12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1560" y="6352318"/>
            <a:ext cx="457200" cy="476250"/>
          </a:xfrm>
        </p:spPr>
        <p:txBody>
          <a:bodyPr/>
          <a:lstStyle/>
          <a:p>
            <a:fld id="{2BE6B4C8-6DDA-4719-BF51-32C23F81C6D0}" type="slidenum">
              <a:rPr lang="en-US" b="0" smtClean="0"/>
              <a:pPr/>
              <a:t>32</a:t>
            </a:fld>
            <a:endParaRPr lang="en-US" b="0" dirty="0"/>
          </a:p>
        </p:txBody>
      </p:sp>
      <p:pic>
        <p:nvPicPr>
          <p:cNvPr id="5126" name="Picture 6" descr="C:\Users\Rae\Desktop\Clip Art for PPTs\3dwm with screen edit.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76200"/>
            <a:ext cx="6096000" cy="54809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0400" y="2209800"/>
            <a:ext cx="3810000" cy="2308324"/>
          </a:xfrm>
          <a:prstGeom prst="rect">
            <a:avLst/>
          </a:prstGeom>
          <a:noFill/>
        </p:spPr>
        <p:txBody>
          <a:bodyPr wrap="square" rtlCol="0">
            <a:spAutoFit/>
          </a:bodyPr>
          <a:lstStyle/>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Ps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90:12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[KJV]</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So teach us to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number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our days,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that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we may apply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our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hearts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unto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wisdom</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p:txBody>
      </p:sp>
      <p:sp>
        <p:nvSpPr>
          <p:cNvPr id="2" name="Title 1"/>
          <p:cNvSpPr>
            <a:spLocks noGrp="1"/>
          </p:cNvSpPr>
          <p:nvPr>
            <p:ph type="ctrTitle"/>
          </p:nvPr>
        </p:nvSpPr>
        <p:spPr>
          <a:xfrm>
            <a:off x="4114800" y="304800"/>
            <a:ext cx="4876800" cy="1316502"/>
          </a:xfrm>
        </p:spPr>
        <p:txBody>
          <a:bodyPr>
            <a:normAutofit fontScale="90000"/>
          </a:bodyPr>
          <a:lstStyle/>
          <a:p>
            <a:pPr algn="ctr"/>
            <a:r>
              <a:rPr lang="en-US" dirty="0" smtClean="0">
                <a:solidFill>
                  <a:schemeClr val="accent1"/>
                </a:solidFill>
              </a:rPr>
              <a:t>Instruction From King David</a:t>
            </a:r>
            <a:endParaRPr lang="en-US" dirty="0">
              <a:solidFill>
                <a:schemeClr val="accent1"/>
              </a:solidFill>
            </a:endParaRPr>
          </a:p>
        </p:txBody>
      </p:sp>
      <p:sp>
        <p:nvSpPr>
          <p:cNvPr id="7" name="TextBox 6"/>
          <p:cNvSpPr txBox="1"/>
          <p:nvPr/>
        </p:nvSpPr>
        <p:spPr>
          <a:xfrm>
            <a:off x="1600200" y="5557119"/>
            <a:ext cx="6858000" cy="1200329"/>
          </a:xfrm>
          <a:prstGeom prst="rect">
            <a:avLst/>
          </a:prstGeom>
          <a:noFill/>
        </p:spPr>
        <p:txBody>
          <a:bodyPr wrap="square" rtlCol="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If we know how to count out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Yahuah’s days correctly, then we can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easily count the whole Covenant Calendar.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p:txBody>
      </p:sp>
      <p:pic>
        <p:nvPicPr>
          <p:cNvPr id="5125" name="Picture 5" descr="C:\Users\Rae\Desktop\Clip Art for PPTs\do boy wri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4800" y="3581400"/>
            <a:ext cx="3124200" cy="30353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7029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750"/>
                                        <p:tgtEl>
                                          <p:spTgt spid="7"/>
                                        </p:tgtEl>
                                      </p:cBhvr>
                                    </p:animEffect>
                                    <p:anim calcmode="lin" valueType="num">
                                      <p:cBhvr>
                                        <p:cTn id="17" dur="1750" fill="hold"/>
                                        <p:tgtEl>
                                          <p:spTgt spid="7"/>
                                        </p:tgtEl>
                                        <p:attrNameLst>
                                          <p:attrName>ppt_x</p:attrName>
                                        </p:attrNameLst>
                                      </p:cBhvr>
                                      <p:tavLst>
                                        <p:tav tm="0">
                                          <p:val>
                                            <p:strVal val="#ppt_x"/>
                                          </p:val>
                                        </p:tav>
                                        <p:tav tm="100000">
                                          <p:val>
                                            <p:strVal val="#ppt_x"/>
                                          </p:val>
                                        </p:tav>
                                      </p:tavLst>
                                    </p:anim>
                                    <p:anim calcmode="lin" valueType="num">
                                      <p:cBhvr>
                                        <p:cTn id="18" dur="1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40000">
              <a:schemeClr val="bg1">
                <a:tint val="85000"/>
                <a:satMod val="320000"/>
              </a:schemeClr>
            </a:gs>
            <a:gs pos="100000">
              <a:schemeClr val="accent1"/>
            </a:gs>
          </a:gsLst>
          <a:path path="circle">
            <a:fillToRect l="-24500" t="-20000" r="124500" b="120000"/>
          </a:path>
        </a:gradFill>
        <a:effectLst/>
      </p:bgPr>
    </p:bg>
    <p:spTree>
      <p:nvGrpSpPr>
        <p:cNvPr id="1" name=""/>
        <p:cNvGrpSpPr/>
        <p:nvPr/>
      </p:nvGrpSpPr>
      <p:grpSpPr>
        <a:xfrm>
          <a:off x="0" y="0"/>
          <a:ext cx="0" cy="0"/>
          <a:chOff x="0" y="0"/>
          <a:chExt cx="0" cy="0"/>
        </a:xfrm>
      </p:grpSpPr>
      <p:pic>
        <p:nvPicPr>
          <p:cNvPr id="5126" name="Picture 6" descr="C:\Users\Rae\Desktop\Clip Art for PPTs\3dwm with screen edit.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0600" y="0"/>
            <a:ext cx="7239000" cy="65085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610600" y="6311900"/>
            <a:ext cx="457200" cy="476250"/>
          </a:xfrm>
        </p:spPr>
        <p:txBody>
          <a:bodyPr/>
          <a:lstStyle/>
          <a:p>
            <a:fld id="{2BE6B4C8-6DDA-4719-BF51-32C23F81C6D0}" type="slidenum">
              <a:rPr lang="en-US" b="0" smtClean="0"/>
              <a:pPr/>
              <a:t>33</a:t>
            </a:fld>
            <a:endParaRPr lang="en-US" b="0" dirty="0"/>
          </a:p>
        </p:txBody>
      </p:sp>
      <p:pic>
        <p:nvPicPr>
          <p:cNvPr id="5125" name="Picture 5" descr="C:\Users\Rae\Desktop\Clip Art for PPTs\do boy wri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276600"/>
            <a:ext cx="2971800" cy="30353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0" y="2720876"/>
            <a:ext cx="4572000" cy="2308324"/>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1-3½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“midst of the week”</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1-7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to weekly Sabbath</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1-30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to end of one month</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1-50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Firstfruits to Pentecost</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a:p>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1-12 </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to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number months of the year</a:t>
            </a: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1-360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one full year of 12 months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p:txBody>
      </p:sp>
      <p:sp>
        <p:nvSpPr>
          <p:cNvPr id="2" name="Title 1"/>
          <p:cNvSpPr>
            <a:spLocks noGrp="1"/>
          </p:cNvSpPr>
          <p:nvPr>
            <p:ph type="ctrTitle"/>
          </p:nvPr>
        </p:nvSpPr>
        <p:spPr>
          <a:xfrm>
            <a:off x="4038600" y="-76200"/>
            <a:ext cx="4876800" cy="2133600"/>
          </a:xfrm>
        </p:spPr>
        <p:txBody>
          <a:bodyPr>
            <a:normAutofit/>
          </a:bodyPr>
          <a:lstStyle/>
          <a:p>
            <a:pPr algn="ctr"/>
            <a:r>
              <a:rPr lang="en-US" dirty="0" smtClean="0">
                <a:solidFill>
                  <a:schemeClr val="accent1"/>
                </a:solidFill>
              </a:rPr>
              <a:t>For Calendar: “Learn to Count”</a:t>
            </a:r>
            <a:br>
              <a:rPr lang="en-US" dirty="0" smtClean="0">
                <a:solidFill>
                  <a:schemeClr val="accent1"/>
                </a:solidFill>
              </a:rPr>
            </a:br>
            <a:r>
              <a:rPr lang="en-US" dirty="0" smtClean="0">
                <a:solidFill>
                  <a:schemeClr val="accent1"/>
                </a:solidFill>
              </a:rPr>
              <a:t>These Days</a:t>
            </a:r>
            <a:endParaRPr lang="en-US" dirty="0">
              <a:solidFill>
                <a:schemeClr val="accent1"/>
              </a:solidFill>
            </a:endParaRPr>
          </a:p>
        </p:txBody>
      </p:sp>
      <p:sp>
        <p:nvSpPr>
          <p:cNvPr id="7" name="TextBox 6"/>
          <p:cNvSpPr txBox="1"/>
          <p:nvPr/>
        </p:nvSpPr>
        <p:spPr>
          <a:xfrm>
            <a:off x="4953000" y="5943600"/>
            <a:ext cx="3505200" cy="707886"/>
          </a:xfrm>
          <a:prstGeom prst="rect">
            <a:avLst/>
          </a:prstGeom>
          <a:noFill/>
        </p:spPr>
        <p:txBody>
          <a:bodyPr wrap="square" rtlCol="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After 360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 learn to wait for equinox to reset the year.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p:txBody>
      </p:sp>
    </p:spTree>
    <p:extLst>
      <p:ext uri="{BB962C8B-B14F-4D97-AF65-F5344CB8AC3E}">
        <p14:creationId xmlns:p14="http://schemas.microsoft.com/office/powerpoint/2010/main" val="41104705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40000">
              <a:schemeClr val="bg1">
                <a:tint val="85000"/>
                <a:satMod val="320000"/>
              </a:schemeClr>
            </a:gs>
            <a:gs pos="100000">
              <a:schemeClr val="accent1"/>
            </a:gs>
          </a:gsLst>
          <a:path path="circle">
            <a:fillToRect l="-24500" t="-20000" r="124500" b="12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63000" y="6381750"/>
            <a:ext cx="457200" cy="476250"/>
          </a:xfrm>
        </p:spPr>
        <p:txBody>
          <a:bodyPr/>
          <a:lstStyle/>
          <a:p>
            <a:fld id="{2BE6B4C8-6DDA-4719-BF51-32C23F81C6D0}" type="slidenum">
              <a:rPr lang="en-US" b="0" smtClean="0"/>
              <a:pPr/>
              <a:t>34</a:t>
            </a:fld>
            <a:endParaRPr lang="en-US" b="0" dirty="0"/>
          </a:p>
        </p:txBody>
      </p:sp>
      <p:sp>
        <p:nvSpPr>
          <p:cNvPr id="8" name="Title 1"/>
          <p:cNvSpPr txBox="1">
            <a:spLocks/>
          </p:cNvSpPr>
          <p:nvPr/>
        </p:nvSpPr>
        <p:spPr>
          <a:xfrm>
            <a:off x="323528" y="-99392"/>
            <a:ext cx="8712968" cy="1296144"/>
          </a:xfrm>
          <a:prstGeom prst="rect">
            <a:avLst/>
          </a:prstGeom>
        </p:spPr>
        <p:txBody>
          <a:bodyPr anchor="b">
            <a:normAutofit fontScale="97500"/>
            <a:scene3d>
              <a:camera prst="orthographicFront"/>
              <a:lightRig rig="threePt" dir="t"/>
            </a:scene3d>
            <a:sp3d extrusionH="57150">
              <a:bevelT w="82550" h="38100" prst="coolSlant"/>
            </a:sp3d>
          </a:bodyPr>
          <a:lstStyle>
            <a:lvl1pPr algn="l" rtl="0" eaLnBrk="1" latinLnBrk="0" hangingPunct="1">
              <a:spcBef>
                <a:spcPct val="0"/>
              </a:spcBef>
              <a:buNone/>
              <a:defRPr kumimoji="0" sz="4300" b="1" kern="120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Rounded MT Bold" pitchFamily="34" charset="0"/>
                <a:ea typeface="+mj-ea"/>
                <a:cs typeface="+mj-cs"/>
              </a:defRPr>
            </a:lvl1pPr>
            <a:extLst/>
          </a:lstStyle>
          <a:p>
            <a:pPr algn="ctr"/>
            <a:r>
              <a:rPr lang="en-CA" sz="4400" smtClean="0">
                <a:effectLst>
                  <a:glow rad="101600">
                    <a:schemeClr val="accent1">
                      <a:satMod val="175000"/>
                      <a:alpha val="40000"/>
                    </a:schemeClr>
                  </a:glow>
                </a:effectLst>
              </a:rPr>
              <a:t>Covenant Calendar in a Nutshell</a:t>
            </a:r>
            <a:br>
              <a:rPr lang="en-CA" sz="4400" smtClean="0">
                <a:effectLst>
                  <a:glow rad="101600">
                    <a:schemeClr val="accent1">
                      <a:satMod val="175000"/>
                      <a:alpha val="40000"/>
                    </a:schemeClr>
                  </a:glow>
                </a:effectLst>
              </a:rPr>
            </a:br>
            <a:r>
              <a:rPr lang="en-CA" sz="3100" smtClean="0">
                <a:solidFill>
                  <a:srgbClr val="C00000"/>
                </a:solidFill>
                <a:effectLst>
                  <a:glow rad="101600">
                    <a:schemeClr val="accent1">
                      <a:satMod val="175000"/>
                      <a:alpha val="40000"/>
                    </a:schemeClr>
                  </a:glow>
                </a:effectLst>
              </a:rPr>
              <a:t>Blood-Ratified in Melchizedek’s Priesthood</a:t>
            </a:r>
            <a:endParaRPr lang="en-CA" sz="3100" dirty="0">
              <a:solidFill>
                <a:srgbClr val="C00000"/>
              </a:solidFill>
              <a:effectLst>
                <a:glow rad="101600">
                  <a:schemeClr val="accent1">
                    <a:satMod val="175000"/>
                    <a:alpha val="40000"/>
                  </a:schemeClr>
                </a:glow>
              </a:effectLst>
            </a:endParaRPr>
          </a:p>
        </p:txBody>
      </p:sp>
      <p:sp>
        <p:nvSpPr>
          <p:cNvPr id="9" name="Subtitle 2"/>
          <p:cNvSpPr>
            <a:spLocks noGrp="1"/>
          </p:cNvSpPr>
          <p:nvPr>
            <p:ph type="subTitle" idx="1"/>
          </p:nvPr>
        </p:nvSpPr>
        <p:spPr>
          <a:xfrm>
            <a:off x="1582587" y="1349445"/>
            <a:ext cx="7363544" cy="5760640"/>
          </a:xfrm>
        </p:spPr>
        <p:txBody>
          <a:bodyPr>
            <a:normAutofit fontScale="77500" lnSpcReduction="20000"/>
            <a:scene3d>
              <a:camera prst="orthographicFront"/>
              <a:lightRig rig="threePt" dir="t"/>
            </a:scene3d>
            <a:sp3d extrusionH="57150">
              <a:bevelT w="82550" h="38100" prst="coolSlant"/>
            </a:sp3d>
          </a:bodyPr>
          <a:lstStyle/>
          <a:p>
            <a:r>
              <a:rPr lang="en-CA" sz="3100" dirty="0" smtClean="0">
                <a:solidFill>
                  <a:schemeClr val="accent1"/>
                </a:solidFill>
                <a:latin typeface="Cooper Black" pitchFamily="18" charset="0"/>
              </a:rPr>
              <a:t>Gen 1:1 – </a:t>
            </a:r>
            <a:r>
              <a:rPr lang="en-CA" sz="3100" dirty="0" err="1" smtClean="0">
                <a:solidFill>
                  <a:schemeClr val="accent1"/>
                </a:solidFill>
                <a:latin typeface="Cooper Black" pitchFamily="18" charset="0"/>
              </a:rPr>
              <a:t>Exo</a:t>
            </a:r>
            <a:r>
              <a:rPr lang="en-CA" sz="3100" dirty="0" smtClean="0">
                <a:solidFill>
                  <a:schemeClr val="accent1"/>
                </a:solidFill>
                <a:latin typeface="Cooper Black" pitchFamily="18" charset="0"/>
              </a:rPr>
              <a:t> 24:11  “Covenant Torah Pages”</a:t>
            </a:r>
            <a:endParaRPr lang="en-CA" sz="3600" dirty="0" smtClean="0">
              <a:solidFill>
                <a:schemeClr val="accent1"/>
              </a:solidFill>
              <a:latin typeface="Cooper Black" pitchFamily="18" charset="0"/>
            </a:endParaRPr>
          </a:p>
          <a:p>
            <a:r>
              <a:rPr lang="en-CA" u="sng" dirty="0" smtClean="0">
                <a:ln w="1905"/>
                <a:solidFill>
                  <a:srgbClr val="FF3300"/>
                </a:solidFill>
                <a:effectLst>
                  <a:innerShdw blurRad="69850" dist="43180" dir="5400000">
                    <a:srgbClr val="000000">
                      <a:alpha val="65000"/>
                    </a:srgbClr>
                  </a:innerShdw>
                </a:effectLst>
                <a:latin typeface="Arial Rounded MT Bold" pitchFamily="34" charset="0"/>
              </a:rPr>
              <a:t>DAY</a:t>
            </a:r>
            <a:r>
              <a:rPr lang="en-CA" dirty="0" smtClean="0">
                <a:ln w="1905"/>
                <a:solidFill>
                  <a:srgbClr val="FF3300"/>
                </a:solidFill>
                <a:effectLst>
                  <a:innerShdw blurRad="69850" dist="43180" dir="5400000">
                    <a:srgbClr val="000000">
                      <a:alpha val="65000"/>
                    </a:srgbClr>
                  </a:innerShdw>
                </a:effectLst>
                <a:latin typeface="Arial Rounded MT Bold" pitchFamily="34" charset="0"/>
              </a:rPr>
              <a:t>:           Gen 1:1-5  </a:t>
            </a:r>
            <a:r>
              <a:rPr lang="en-CA" sz="2100" dirty="0" smtClean="0">
                <a:ln w="1905"/>
                <a:solidFill>
                  <a:srgbClr val="FF3300"/>
                </a:solidFill>
                <a:effectLst>
                  <a:innerShdw blurRad="69850" dist="43180" dir="5400000">
                    <a:srgbClr val="000000">
                      <a:alpha val="65000"/>
                    </a:srgbClr>
                  </a:innerShdw>
                </a:effectLst>
                <a:latin typeface="Arial Rounded MT Bold" pitchFamily="34" charset="0"/>
              </a:rPr>
              <a:t>(Day begins with LIGHT, not sunset, etc.)</a:t>
            </a:r>
          </a:p>
          <a:p>
            <a:r>
              <a:rPr lang="en-CA" sz="1400" u="sng" dirty="0" smtClean="0">
                <a:ln w="1905"/>
                <a:solidFill>
                  <a:schemeClr val="accent4">
                    <a:lumMod val="75000"/>
                  </a:schemeClr>
                </a:solidFill>
                <a:effectLst>
                  <a:innerShdw blurRad="69850" dist="43180" dir="5400000">
                    <a:srgbClr val="000000">
                      <a:alpha val="65000"/>
                    </a:srgbClr>
                  </a:innerShdw>
                </a:effectLst>
                <a:latin typeface="Arial Rounded MT Bold" pitchFamily="34" charset="0"/>
              </a:rPr>
              <a:t/>
            </a:r>
            <a:br>
              <a:rPr lang="en-CA" sz="1400" u="sng" dirty="0" smtClean="0">
                <a:ln w="1905"/>
                <a:solidFill>
                  <a:schemeClr val="accent4">
                    <a:lumMod val="75000"/>
                  </a:schemeClr>
                </a:solidFill>
                <a:effectLst>
                  <a:innerShdw blurRad="69850" dist="43180" dir="5400000">
                    <a:srgbClr val="000000">
                      <a:alpha val="65000"/>
                    </a:srgbClr>
                  </a:innerShdw>
                </a:effectLst>
                <a:latin typeface="Arial Rounded MT Bold" pitchFamily="34" charset="0"/>
              </a:rPr>
            </a:br>
            <a:r>
              <a:rPr lang="en-CA" u="sng" dirty="0" smtClean="0">
                <a:ln w="1905"/>
                <a:solidFill>
                  <a:schemeClr val="accent4">
                    <a:lumMod val="75000"/>
                  </a:schemeClr>
                </a:solidFill>
                <a:effectLst>
                  <a:innerShdw blurRad="69850" dist="43180" dir="5400000">
                    <a:srgbClr val="000000">
                      <a:alpha val="65000"/>
                    </a:srgbClr>
                  </a:innerShdw>
                </a:effectLst>
                <a:latin typeface="Arial Rounded MT Bold" pitchFamily="34" charset="0"/>
              </a:rPr>
              <a:t>MONTH</a:t>
            </a:r>
            <a:r>
              <a:rPr lang="en-CA" dirty="0" smtClean="0">
                <a:ln w="1905"/>
                <a:solidFill>
                  <a:schemeClr val="accent4">
                    <a:lumMod val="75000"/>
                  </a:schemeClr>
                </a:solidFill>
                <a:effectLst>
                  <a:innerShdw blurRad="69850" dist="43180" dir="5400000">
                    <a:srgbClr val="000000">
                      <a:alpha val="65000"/>
                    </a:srgbClr>
                  </a:innerShdw>
                </a:effectLst>
                <a:latin typeface="Arial Rounded MT Bold" pitchFamily="34" charset="0"/>
              </a:rPr>
              <a:t>:</a:t>
            </a:r>
            <a:r>
              <a:rPr lang="en-CA" dirty="0" smtClean="0">
                <a:ln w="1905">
                  <a:noFill/>
                </a:ln>
                <a:solidFill>
                  <a:schemeClr val="accent4">
                    <a:lumMod val="75000"/>
                  </a:schemeClr>
                </a:solidFill>
                <a:effectLst>
                  <a:innerShdw blurRad="69850" dist="43180" dir="5400000">
                    <a:srgbClr val="000000">
                      <a:alpha val="65000"/>
                    </a:srgbClr>
                  </a:innerShdw>
                </a:effectLst>
                <a:latin typeface="Arial Rounded MT Bold" pitchFamily="34" charset="0"/>
              </a:rPr>
              <a:t>    Gen 7:11   </a:t>
            </a:r>
            <a:r>
              <a:rPr lang="en-CA" dirty="0" smtClean="0">
                <a:solidFill>
                  <a:srgbClr val="00B0F0"/>
                </a:solidFill>
                <a:latin typeface="Arial Rounded MT Bold" pitchFamily="34" charset="0"/>
              </a:rPr>
              <a:t>2</a:t>
            </a:r>
            <a:r>
              <a:rPr lang="en-CA" baseline="30000" dirty="0" smtClean="0">
                <a:solidFill>
                  <a:srgbClr val="00B0F0"/>
                </a:solidFill>
                <a:latin typeface="Arial Rounded MT Bold" pitchFamily="34" charset="0"/>
              </a:rPr>
              <a:t>nd</a:t>
            </a:r>
            <a:r>
              <a:rPr lang="en-CA" dirty="0" smtClean="0">
                <a:solidFill>
                  <a:srgbClr val="00B0F0"/>
                </a:solidFill>
                <a:latin typeface="Arial Rounded MT Bold" pitchFamily="34" charset="0"/>
              </a:rPr>
              <a:t>  Month &amp; 17</a:t>
            </a:r>
            <a:r>
              <a:rPr lang="en-CA" baseline="30000" dirty="0" smtClean="0">
                <a:solidFill>
                  <a:srgbClr val="00B0F0"/>
                </a:solidFill>
                <a:latin typeface="Arial Rounded MT Bold" pitchFamily="34" charset="0"/>
              </a:rPr>
              <a:t>th</a:t>
            </a:r>
            <a:r>
              <a:rPr lang="en-CA" dirty="0" smtClean="0">
                <a:solidFill>
                  <a:srgbClr val="00B0F0"/>
                </a:solidFill>
                <a:latin typeface="Arial Rounded MT Bold" pitchFamily="34" charset="0"/>
              </a:rPr>
              <a:t> day</a:t>
            </a:r>
          </a:p>
          <a:p>
            <a:r>
              <a:rPr lang="en-CA" dirty="0" smtClean="0">
                <a:latin typeface="Arial Rounded MT Bold" pitchFamily="34" charset="0"/>
              </a:rPr>
              <a:t>                    </a:t>
            </a:r>
            <a:r>
              <a:rPr lang="en-CA" dirty="0" smtClean="0">
                <a:ln w="1905">
                  <a:noFill/>
                </a:ln>
                <a:solidFill>
                  <a:schemeClr val="accent4">
                    <a:lumMod val="75000"/>
                  </a:schemeClr>
                </a:solidFill>
                <a:effectLst>
                  <a:innerShdw blurRad="69850" dist="43180" dir="5400000">
                    <a:srgbClr val="000000">
                      <a:alpha val="65000"/>
                    </a:srgbClr>
                  </a:innerShdw>
                </a:effectLst>
                <a:latin typeface="Arial Rounded MT Bold" pitchFamily="34" charset="0"/>
              </a:rPr>
              <a:t>Gen 7:24 &amp; 8:3  </a:t>
            </a:r>
            <a:r>
              <a:rPr lang="en-CA" dirty="0" smtClean="0">
                <a:solidFill>
                  <a:srgbClr val="00B0F0"/>
                </a:solidFill>
                <a:latin typeface="Arial Rounded MT Bold" pitchFamily="34" charset="0"/>
              </a:rPr>
              <a:t>150 Days  </a:t>
            </a:r>
            <a:r>
              <a:rPr lang="en-CA" sz="2100" dirty="0" smtClean="0">
                <a:ln w="1905"/>
                <a:solidFill>
                  <a:schemeClr val="accent4">
                    <a:lumMod val="75000"/>
                  </a:schemeClr>
                </a:solidFill>
                <a:effectLst>
                  <a:innerShdw blurRad="69850" dist="43180" dir="5400000">
                    <a:srgbClr val="000000">
                      <a:alpha val="65000"/>
                    </a:srgbClr>
                  </a:innerShdw>
                </a:effectLst>
                <a:latin typeface="Arial Rounded MT Bold" pitchFamily="34" charset="0"/>
              </a:rPr>
              <a:t>(5 </a:t>
            </a:r>
            <a:r>
              <a:rPr lang="en-CA" sz="2100" dirty="0" err="1" smtClean="0">
                <a:ln w="1905"/>
                <a:solidFill>
                  <a:schemeClr val="accent4">
                    <a:lumMod val="75000"/>
                  </a:schemeClr>
                </a:solidFill>
                <a:effectLst>
                  <a:innerShdw blurRad="69850" dist="43180" dir="5400000">
                    <a:srgbClr val="000000">
                      <a:alpha val="65000"/>
                    </a:srgbClr>
                  </a:innerShdw>
                </a:effectLst>
                <a:latin typeface="Arial Rounded MT Bold" pitchFamily="34" charset="0"/>
              </a:rPr>
              <a:t>mon.</a:t>
            </a:r>
            <a:r>
              <a:rPr lang="en-CA" sz="2100" dirty="0" smtClean="0">
                <a:ln w="1905"/>
                <a:solidFill>
                  <a:schemeClr val="accent4">
                    <a:lumMod val="75000"/>
                  </a:schemeClr>
                </a:solidFill>
                <a:effectLst>
                  <a:innerShdw blurRad="69850" dist="43180" dir="5400000">
                    <a:srgbClr val="000000">
                      <a:alpha val="65000"/>
                    </a:srgbClr>
                  </a:innerShdw>
                </a:effectLst>
                <a:latin typeface="Arial Rounded MT Bold" pitchFamily="34" charset="0"/>
              </a:rPr>
              <a:t> of 30 days each.)</a:t>
            </a:r>
          </a:p>
          <a:p>
            <a:r>
              <a:rPr lang="en-CA" dirty="0">
                <a:latin typeface="Arial Rounded MT Bold" pitchFamily="34" charset="0"/>
              </a:rPr>
              <a:t> </a:t>
            </a:r>
            <a:r>
              <a:rPr lang="en-CA" dirty="0" smtClean="0">
                <a:latin typeface="Arial Rounded MT Bold" pitchFamily="34" charset="0"/>
              </a:rPr>
              <a:t>                   </a:t>
            </a:r>
            <a:r>
              <a:rPr lang="en-CA" dirty="0" smtClean="0">
                <a:ln w="1905">
                  <a:noFill/>
                </a:ln>
                <a:solidFill>
                  <a:schemeClr val="accent4">
                    <a:lumMod val="75000"/>
                  </a:schemeClr>
                </a:solidFill>
                <a:effectLst>
                  <a:innerShdw blurRad="69850" dist="43180" dir="5400000">
                    <a:srgbClr val="000000">
                      <a:alpha val="65000"/>
                    </a:srgbClr>
                  </a:innerShdw>
                </a:effectLst>
                <a:latin typeface="Arial Rounded MT Bold" pitchFamily="34" charset="0"/>
              </a:rPr>
              <a:t>Gen 8:4     </a:t>
            </a:r>
            <a:r>
              <a:rPr lang="en-CA" dirty="0" smtClean="0">
                <a:solidFill>
                  <a:srgbClr val="00B0F0"/>
                </a:solidFill>
                <a:latin typeface="Arial Rounded MT Bold" pitchFamily="34" charset="0"/>
              </a:rPr>
              <a:t>7</a:t>
            </a:r>
            <a:r>
              <a:rPr lang="en-CA" baseline="30000" dirty="0" smtClean="0">
                <a:solidFill>
                  <a:srgbClr val="00B0F0"/>
                </a:solidFill>
                <a:latin typeface="Arial Rounded MT Bold" pitchFamily="34" charset="0"/>
              </a:rPr>
              <a:t>th</a:t>
            </a:r>
            <a:r>
              <a:rPr lang="en-CA" dirty="0" smtClean="0">
                <a:solidFill>
                  <a:srgbClr val="00B0F0"/>
                </a:solidFill>
                <a:latin typeface="Arial Rounded MT Bold" pitchFamily="34" charset="0"/>
              </a:rPr>
              <a:t>  Month &amp; 17</a:t>
            </a:r>
            <a:r>
              <a:rPr lang="en-CA" baseline="30000" dirty="0" smtClean="0">
                <a:solidFill>
                  <a:srgbClr val="00B0F0"/>
                </a:solidFill>
                <a:latin typeface="Arial Rounded MT Bold" pitchFamily="34" charset="0"/>
              </a:rPr>
              <a:t>th</a:t>
            </a:r>
            <a:r>
              <a:rPr lang="en-CA" dirty="0" smtClean="0">
                <a:solidFill>
                  <a:srgbClr val="00B0F0"/>
                </a:solidFill>
                <a:latin typeface="Arial Rounded MT Bold" pitchFamily="34" charset="0"/>
              </a:rPr>
              <a:t> day</a:t>
            </a:r>
          </a:p>
          <a:p>
            <a:r>
              <a:rPr lang="en-CA" sz="1400" u="sng" dirty="0" smtClean="0">
                <a:ln w="1905">
                  <a:noFill/>
                </a:ln>
                <a:solidFill>
                  <a:srgbClr val="7030A0"/>
                </a:solidFill>
                <a:effectLst>
                  <a:innerShdw blurRad="69850" dist="43180" dir="5400000">
                    <a:srgbClr val="000000">
                      <a:alpha val="65000"/>
                    </a:srgbClr>
                  </a:innerShdw>
                </a:effectLst>
                <a:latin typeface="Arial Rounded MT Bold" pitchFamily="34" charset="0"/>
              </a:rPr>
              <a:t/>
            </a:r>
            <a:br>
              <a:rPr lang="en-CA" sz="1400" u="sng" dirty="0" smtClean="0">
                <a:ln w="1905">
                  <a:noFill/>
                </a:ln>
                <a:solidFill>
                  <a:srgbClr val="7030A0"/>
                </a:solidFill>
                <a:effectLst>
                  <a:innerShdw blurRad="69850" dist="43180" dir="5400000">
                    <a:srgbClr val="000000">
                      <a:alpha val="65000"/>
                    </a:srgbClr>
                  </a:innerShdw>
                </a:effectLst>
                <a:latin typeface="Arial Rounded MT Bold" pitchFamily="34" charset="0"/>
              </a:rPr>
            </a:br>
            <a:r>
              <a:rPr lang="en-CA" u="sng" dirty="0" smtClean="0">
                <a:ln w="1905">
                  <a:noFill/>
                </a:ln>
                <a:solidFill>
                  <a:srgbClr val="7030A0"/>
                </a:solidFill>
                <a:effectLst>
                  <a:innerShdw blurRad="69850" dist="43180" dir="5400000">
                    <a:srgbClr val="000000">
                      <a:alpha val="65000"/>
                    </a:srgbClr>
                  </a:innerShdw>
                </a:effectLst>
                <a:latin typeface="Arial Rounded MT Bold" pitchFamily="34" charset="0"/>
              </a:rPr>
              <a:t>YEAR</a:t>
            </a:r>
            <a:r>
              <a:rPr lang="en-CA" dirty="0" smtClean="0">
                <a:ln w="1905">
                  <a:noFill/>
                </a:ln>
                <a:solidFill>
                  <a:srgbClr val="7030A0"/>
                </a:solidFill>
                <a:effectLst>
                  <a:innerShdw blurRad="69850" dist="43180" dir="5400000">
                    <a:srgbClr val="000000">
                      <a:alpha val="65000"/>
                    </a:srgbClr>
                  </a:innerShdw>
                </a:effectLst>
                <a:latin typeface="Arial Rounded MT Bold" pitchFamily="34" charset="0"/>
              </a:rPr>
              <a:t>:      </a:t>
            </a:r>
            <a:r>
              <a:rPr lang="en-CA" dirty="0" err="1" smtClean="0">
                <a:ln w="1905">
                  <a:noFill/>
                </a:ln>
                <a:solidFill>
                  <a:srgbClr val="7030A0"/>
                </a:solidFill>
                <a:effectLst>
                  <a:innerShdw blurRad="69850" dist="43180" dir="5400000">
                    <a:srgbClr val="000000">
                      <a:alpha val="65000"/>
                    </a:srgbClr>
                  </a:innerShdw>
                </a:effectLst>
                <a:latin typeface="Arial Rounded MT Bold" pitchFamily="34" charset="0"/>
              </a:rPr>
              <a:t>Exo</a:t>
            </a:r>
            <a:r>
              <a:rPr lang="en-CA" dirty="0" smtClean="0">
                <a:ln w="1905">
                  <a:noFill/>
                </a:ln>
                <a:solidFill>
                  <a:srgbClr val="7030A0"/>
                </a:solidFill>
                <a:effectLst>
                  <a:innerShdw blurRad="69850" dist="43180" dir="5400000">
                    <a:srgbClr val="000000">
                      <a:alpha val="65000"/>
                    </a:srgbClr>
                  </a:innerShdw>
                </a:effectLst>
                <a:latin typeface="Arial Rounded MT Bold" pitchFamily="34" charset="0"/>
              </a:rPr>
              <a:t> 12:2 </a:t>
            </a:r>
            <a:r>
              <a:rPr lang="en-CA" dirty="0" smtClean="0">
                <a:solidFill>
                  <a:srgbClr val="7030A0"/>
                </a:solidFill>
                <a:latin typeface="Arial Rounded MT Bold" pitchFamily="34" charset="0"/>
              </a:rPr>
              <a:t>(Year/</a:t>
            </a:r>
            <a:r>
              <a:rPr lang="en-CA" dirty="0" err="1" smtClean="0">
                <a:solidFill>
                  <a:srgbClr val="7030A0"/>
                </a:solidFill>
                <a:latin typeface="Arial Rounded MT Bold" pitchFamily="34" charset="0"/>
              </a:rPr>
              <a:t>shaneh</a:t>
            </a:r>
            <a:r>
              <a:rPr lang="en-CA" dirty="0" smtClean="0">
                <a:solidFill>
                  <a:srgbClr val="7030A0"/>
                </a:solidFill>
                <a:latin typeface="Arial Rounded MT Bold" pitchFamily="34" charset="0"/>
              </a:rPr>
              <a:t>) </a:t>
            </a:r>
            <a:r>
              <a:rPr lang="en-CA" dirty="0" smtClean="0">
                <a:latin typeface="Arial Rounded MT Bold" pitchFamily="34" charset="0"/>
              </a:rPr>
              <a:t>– </a:t>
            </a:r>
            <a:r>
              <a:rPr lang="en-CA" dirty="0" smtClean="0">
                <a:solidFill>
                  <a:srgbClr val="00B050"/>
                </a:solidFill>
                <a:latin typeface="Arial Rounded MT Bold" pitchFamily="34" charset="0"/>
              </a:rPr>
              <a:t>Spring Equinox/tequfah</a:t>
            </a:r>
            <a:endParaRPr lang="en-CA" u="sng" dirty="0" smtClean="0">
              <a:solidFill>
                <a:srgbClr val="00B050"/>
              </a:solidFill>
              <a:latin typeface="Arial Rounded MT Bold" pitchFamily="34" charset="0"/>
            </a:endParaRPr>
          </a:p>
          <a:p>
            <a:r>
              <a:rPr lang="en-CA" dirty="0" smtClean="0">
                <a:latin typeface="Arial Rounded MT Bold" pitchFamily="34" charset="0"/>
              </a:rPr>
              <a:t>                                                                   </a:t>
            </a:r>
            <a:r>
              <a:rPr lang="en-CA" dirty="0" err="1" smtClean="0">
                <a:ln w="1905">
                  <a:noFill/>
                </a:ln>
                <a:solidFill>
                  <a:schemeClr val="accent2">
                    <a:lumMod val="75000"/>
                  </a:schemeClr>
                </a:solidFill>
                <a:effectLst>
                  <a:innerShdw blurRad="69850" dist="43180" dir="5400000">
                    <a:srgbClr val="000000">
                      <a:alpha val="65000"/>
                    </a:srgbClr>
                  </a:innerShdw>
                </a:effectLst>
                <a:latin typeface="Arial Rounded MT Bold" pitchFamily="34" charset="0"/>
              </a:rPr>
              <a:t>Exo</a:t>
            </a:r>
            <a:r>
              <a:rPr lang="en-CA" dirty="0" smtClean="0">
                <a:ln w="1905">
                  <a:noFill/>
                </a:ln>
                <a:solidFill>
                  <a:schemeClr val="accent2">
                    <a:lumMod val="75000"/>
                  </a:schemeClr>
                </a:solidFill>
                <a:effectLst>
                  <a:innerShdw blurRad="69850" dist="43180" dir="5400000">
                    <a:srgbClr val="000000">
                      <a:alpha val="65000"/>
                    </a:srgbClr>
                  </a:innerShdw>
                </a:effectLst>
                <a:latin typeface="Arial Rounded MT Bold" pitchFamily="34" charset="0"/>
              </a:rPr>
              <a:t> 9:31  Barley struck    </a:t>
            </a:r>
            <a:endParaRPr lang="en-CA" dirty="0" smtClean="0">
              <a:ln w="1905">
                <a:noFill/>
              </a:ln>
              <a:solidFill>
                <a:schemeClr val="accent2">
                  <a:lumMod val="75000"/>
                </a:schemeClr>
              </a:solidFill>
              <a:latin typeface="Arial Rounded MT Bold" pitchFamily="34" charset="0"/>
            </a:endParaRPr>
          </a:p>
          <a:p>
            <a:r>
              <a:rPr lang="en-CA" dirty="0" smtClean="0">
                <a:latin typeface="Arial Rounded MT Bold" pitchFamily="34" charset="0"/>
              </a:rPr>
              <a:t>                  </a:t>
            </a:r>
            <a:r>
              <a:rPr lang="en-CA" dirty="0" err="1" smtClean="0">
                <a:ln w="1905">
                  <a:noFill/>
                </a:ln>
                <a:solidFill>
                  <a:srgbClr val="7030A0"/>
                </a:solidFill>
                <a:effectLst>
                  <a:innerShdw blurRad="69850" dist="43180" dir="5400000">
                    <a:srgbClr val="000000">
                      <a:alpha val="65000"/>
                    </a:srgbClr>
                  </a:innerShdw>
                </a:effectLst>
                <a:latin typeface="Arial Rounded MT Bold" pitchFamily="34" charset="0"/>
              </a:rPr>
              <a:t>Exo</a:t>
            </a:r>
            <a:r>
              <a:rPr lang="en-CA" dirty="0" smtClean="0">
                <a:ln w="1905">
                  <a:noFill/>
                </a:ln>
                <a:solidFill>
                  <a:srgbClr val="7030A0"/>
                </a:solidFill>
                <a:effectLst>
                  <a:innerShdw blurRad="69850" dist="43180" dir="5400000">
                    <a:srgbClr val="000000">
                      <a:alpha val="65000"/>
                    </a:srgbClr>
                  </a:innerShdw>
                </a:effectLst>
                <a:latin typeface="Arial Rounded MT Bold" pitchFamily="34" charset="0"/>
              </a:rPr>
              <a:t>  34:22  </a:t>
            </a:r>
            <a:r>
              <a:rPr lang="en-CA" dirty="0" smtClean="0">
                <a:solidFill>
                  <a:schemeClr val="accent1">
                    <a:lumMod val="75000"/>
                  </a:schemeClr>
                </a:solidFill>
                <a:latin typeface="Arial Rounded MT Bold" pitchFamily="34" charset="0"/>
              </a:rPr>
              <a:t>(Fall Equinox/tequfah)  </a:t>
            </a:r>
            <a:r>
              <a:rPr lang="en-CA" sz="2100" dirty="0" smtClean="0">
                <a:solidFill>
                  <a:schemeClr val="accent1">
                    <a:lumMod val="75000"/>
                  </a:schemeClr>
                </a:solidFill>
                <a:latin typeface="Arial Rounded MT Bold" pitchFamily="34" charset="0"/>
              </a:rPr>
              <a:t>[Torah </a:t>
            </a:r>
            <a:r>
              <a:rPr lang="en-CA" sz="2100" u="sng" dirty="0" smtClean="0">
                <a:solidFill>
                  <a:srgbClr val="C00000"/>
                </a:solidFill>
                <a:latin typeface="Arial Rounded MT Bold" pitchFamily="34" charset="0"/>
              </a:rPr>
              <a:t>only pages</a:t>
            </a:r>
            <a:r>
              <a:rPr lang="en-CA" sz="2100" dirty="0" smtClean="0">
                <a:solidFill>
                  <a:schemeClr val="accent1">
                    <a:lumMod val="75000"/>
                  </a:schemeClr>
                </a:solidFill>
                <a:latin typeface="Arial Rounded MT Bold" pitchFamily="34" charset="0"/>
              </a:rPr>
              <a:t>]</a:t>
            </a:r>
          </a:p>
          <a:p>
            <a:r>
              <a:rPr lang="en-CA" dirty="0" smtClean="0">
                <a:latin typeface="Arial Rounded MT Bold" pitchFamily="34" charset="0"/>
              </a:rPr>
              <a:t>                  </a:t>
            </a:r>
            <a:r>
              <a:rPr lang="en-CA" sz="2300" dirty="0" smtClean="0">
                <a:ln w="1905">
                  <a:noFill/>
                </a:ln>
                <a:solidFill>
                  <a:srgbClr val="7030A0"/>
                </a:solidFill>
                <a:effectLst>
                  <a:innerShdw blurRad="69850" dist="43180" dir="5400000">
                    <a:srgbClr val="000000">
                      <a:alpha val="65000"/>
                    </a:srgbClr>
                  </a:innerShdw>
                </a:effectLst>
                <a:latin typeface="Arial Rounded MT Bold" pitchFamily="34" charset="0"/>
              </a:rPr>
              <a:t>(Calendar Year has 360 days; resets with equinox.)</a:t>
            </a:r>
            <a:br>
              <a:rPr lang="en-CA" sz="2300" dirty="0" smtClean="0">
                <a:ln w="1905">
                  <a:noFill/>
                </a:ln>
                <a:solidFill>
                  <a:srgbClr val="7030A0"/>
                </a:solidFill>
                <a:effectLst>
                  <a:innerShdw blurRad="69850" dist="43180" dir="5400000">
                    <a:srgbClr val="000000">
                      <a:alpha val="65000"/>
                    </a:srgbClr>
                  </a:innerShdw>
                </a:effectLst>
                <a:latin typeface="Arial Rounded MT Bold" pitchFamily="34" charset="0"/>
              </a:rPr>
            </a:br>
            <a:endParaRPr lang="en-CA" dirty="0">
              <a:latin typeface="Arial Rounded MT Bold" pitchFamily="34" charset="0"/>
            </a:endParaRPr>
          </a:p>
          <a:p>
            <a:pPr algn="ctr"/>
            <a:r>
              <a:rPr lang="en-CA" sz="4600" spc="600" dirty="0" smtClean="0">
                <a:ln>
                  <a:solidFill>
                    <a:srgbClr val="002060"/>
                  </a:solidFill>
                </a:ln>
                <a:solidFill>
                  <a:srgbClr val="0070C0"/>
                </a:solidFill>
                <a:effectLst>
                  <a:glow rad="228600">
                    <a:srgbClr val="7030A0">
                      <a:alpha val="54000"/>
                    </a:srgbClr>
                  </a:glow>
                </a:effectLst>
                <a:latin typeface="Cooper Black" pitchFamily="18" charset="0"/>
              </a:rPr>
              <a:t>Commands of Moses</a:t>
            </a:r>
            <a:endParaRPr lang="en-CA" sz="3600" spc="600" dirty="0" smtClean="0">
              <a:ln>
                <a:solidFill>
                  <a:srgbClr val="002060"/>
                </a:solidFill>
              </a:ln>
              <a:solidFill>
                <a:srgbClr val="0070C0"/>
              </a:solidFill>
              <a:effectLst>
                <a:glow rad="228600">
                  <a:srgbClr val="7030A0">
                    <a:alpha val="54000"/>
                  </a:srgbClr>
                </a:glow>
              </a:effectLst>
              <a:latin typeface="Cooper Black" pitchFamily="18" charset="0"/>
            </a:endParaRPr>
          </a:p>
          <a:p>
            <a:r>
              <a:rPr lang="en-CA" sz="1500" dirty="0" smtClean="0">
                <a:solidFill>
                  <a:schemeClr val="accent1">
                    <a:lumMod val="75000"/>
                  </a:schemeClr>
                </a:solidFill>
                <a:latin typeface="Arial Rounded MT Bold" pitchFamily="34" charset="0"/>
              </a:rPr>
              <a:t/>
            </a:r>
            <a:br>
              <a:rPr lang="en-CA" sz="1500" dirty="0" smtClean="0">
                <a:solidFill>
                  <a:schemeClr val="accent1">
                    <a:lumMod val="75000"/>
                  </a:schemeClr>
                </a:solidFill>
                <a:latin typeface="Arial Rounded MT Bold" pitchFamily="34" charset="0"/>
              </a:rPr>
            </a:br>
            <a:r>
              <a:rPr lang="en-CA" sz="3100" b="1" dirty="0" smtClean="0">
                <a:solidFill>
                  <a:schemeClr val="accent1">
                    <a:lumMod val="75000"/>
                  </a:schemeClr>
                </a:solidFill>
                <a:latin typeface="Arial Rounded MT Bold" pitchFamily="34" charset="0"/>
              </a:rPr>
              <a:t>Deut  4:19     </a:t>
            </a:r>
            <a:r>
              <a:rPr lang="en-CA" dirty="0" smtClean="0">
                <a:solidFill>
                  <a:schemeClr val="accent1">
                    <a:lumMod val="75000"/>
                  </a:schemeClr>
                </a:solidFill>
                <a:latin typeface="Arial Rounded MT Bold" pitchFamily="34" charset="0"/>
              </a:rPr>
              <a:t>(</a:t>
            </a:r>
            <a:r>
              <a:rPr lang="en-CA" dirty="0" err="1" smtClean="0">
                <a:solidFill>
                  <a:schemeClr val="accent1">
                    <a:lumMod val="75000"/>
                  </a:schemeClr>
                </a:solidFill>
                <a:latin typeface="Arial Rounded MT Bold" pitchFamily="34" charset="0"/>
              </a:rPr>
              <a:t>vss</a:t>
            </a:r>
            <a:r>
              <a:rPr lang="en-CA" dirty="0" smtClean="0">
                <a:solidFill>
                  <a:schemeClr val="accent1">
                    <a:lumMod val="75000"/>
                  </a:schemeClr>
                </a:solidFill>
                <a:latin typeface="Arial Rounded MT Bold" pitchFamily="34" charset="0"/>
              </a:rPr>
              <a:t> 15-19) </a:t>
            </a:r>
            <a:r>
              <a:rPr lang="en-CA" sz="1500" dirty="0" smtClean="0">
                <a:solidFill>
                  <a:schemeClr val="accent1">
                    <a:lumMod val="75000"/>
                  </a:schemeClr>
                </a:solidFill>
                <a:latin typeface="Arial Rounded MT Bold" pitchFamily="34" charset="0"/>
              </a:rPr>
              <a:t> </a:t>
            </a:r>
            <a:r>
              <a:rPr lang="en-CA" sz="2100" dirty="0" smtClean="0">
                <a:solidFill>
                  <a:srgbClr val="C00000"/>
                </a:solidFill>
                <a:latin typeface="Arial Rounded MT Bold" pitchFamily="34" charset="0"/>
              </a:rPr>
              <a:t>[no gazing at any heavenly bodies]</a:t>
            </a:r>
            <a:r>
              <a:rPr lang="en-CA" sz="3600" dirty="0" smtClean="0">
                <a:solidFill>
                  <a:srgbClr val="C00000"/>
                </a:solidFill>
                <a:latin typeface="Arial Rounded MT Bold" pitchFamily="34" charset="0"/>
              </a:rPr>
              <a:t> </a:t>
            </a:r>
            <a:endParaRPr lang="en-CA" sz="3100" dirty="0" smtClean="0">
              <a:solidFill>
                <a:srgbClr val="C00000"/>
              </a:solidFill>
              <a:latin typeface="Arial Rounded MT Bold" pitchFamily="34" charset="0"/>
            </a:endParaRPr>
          </a:p>
          <a:p>
            <a:r>
              <a:rPr lang="en-CA" sz="3100" b="1" dirty="0" smtClean="0">
                <a:solidFill>
                  <a:schemeClr val="accent1">
                    <a:lumMod val="75000"/>
                  </a:schemeClr>
                </a:solidFill>
                <a:latin typeface="Arial Rounded MT Bold" pitchFamily="34" charset="0"/>
              </a:rPr>
              <a:t>Deut 17:2-5  </a:t>
            </a:r>
            <a:r>
              <a:rPr lang="en-CA" sz="2100" dirty="0" smtClean="0">
                <a:solidFill>
                  <a:srgbClr val="C00000"/>
                </a:solidFill>
                <a:latin typeface="Arial Rounded MT Bold" pitchFamily="34" charset="0"/>
              </a:rPr>
              <a:t>(Death penalty by stoning:  </a:t>
            </a:r>
            <a:r>
              <a:rPr lang="en-CA" sz="2100" dirty="0" err="1" smtClean="0">
                <a:solidFill>
                  <a:srgbClr val="C00000"/>
                </a:solidFill>
                <a:latin typeface="Arial Rounded MT Bold" pitchFamily="34" charset="0"/>
              </a:rPr>
              <a:t>vss</a:t>
            </a:r>
            <a:r>
              <a:rPr lang="en-CA" sz="2100" dirty="0" smtClean="0">
                <a:solidFill>
                  <a:srgbClr val="C00000"/>
                </a:solidFill>
                <a:latin typeface="Arial Rounded MT Bold" pitchFamily="34" charset="0"/>
              </a:rPr>
              <a:t> 4-5)</a:t>
            </a:r>
          </a:p>
          <a:p>
            <a:r>
              <a:rPr lang="en-CA" sz="3100" b="1" dirty="0" err="1">
                <a:solidFill>
                  <a:srgbClr val="7030A0"/>
                </a:solidFill>
                <a:latin typeface="Arial Rounded MT Bold" pitchFamily="34" charset="0"/>
              </a:rPr>
              <a:t>Prov</a:t>
            </a:r>
            <a:r>
              <a:rPr lang="en-CA" sz="3100" dirty="0">
                <a:solidFill>
                  <a:srgbClr val="7030A0"/>
                </a:solidFill>
                <a:latin typeface="Arial Rounded MT Bold" pitchFamily="34" charset="0"/>
              </a:rPr>
              <a:t> </a:t>
            </a:r>
            <a:r>
              <a:rPr lang="en-CA" sz="3100" b="1" dirty="0">
                <a:solidFill>
                  <a:srgbClr val="7030A0"/>
                </a:solidFill>
                <a:latin typeface="Arial Rounded MT Bold" pitchFamily="34" charset="0"/>
              </a:rPr>
              <a:t>18:13</a:t>
            </a:r>
            <a:r>
              <a:rPr lang="en-CA" sz="2400" dirty="0">
                <a:solidFill>
                  <a:srgbClr val="7030A0"/>
                </a:solidFill>
                <a:latin typeface="Arial Rounded MT Bold" pitchFamily="34" charset="0"/>
              </a:rPr>
              <a:t>   </a:t>
            </a:r>
            <a:r>
              <a:rPr lang="en-CA" dirty="0" smtClean="0">
                <a:solidFill>
                  <a:schemeClr val="accent1">
                    <a:lumMod val="75000"/>
                  </a:schemeClr>
                </a:solidFill>
                <a:latin typeface="Arial Rounded MT Bold" pitchFamily="34" charset="0"/>
              </a:rPr>
              <a:t>He </a:t>
            </a:r>
            <a:r>
              <a:rPr lang="en-CA" dirty="0">
                <a:solidFill>
                  <a:schemeClr val="accent1">
                    <a:lumMod val="75000"/>
                  </a:schemeClr>
                </a:solidFill>
                <a:latin typeface="Arial Rounded MT Bold" pitchFamily="34" charset="0"/>
              </a:rPr>
              <a:t>that </a:t>
            </a:r>
            <a:r>
              <a:rPr lang="en-CA" dirty="0" err="1">
                <a:solidFill>
                  <a:schemeClr val="accent1">
                    <a:lumMod val="75000"/>
                  </a:schemeClr>
                </a:solidFill>
                <a:latin typeface="Arial Rounded MT Bold" pitchFamily="34" charset="0"/>
              </a:rPr>
              <a:t>answereth</a:t>
            </a:r>
            <a:r>
              <a:rPr lang="en-CA" dirty="0">
                <a:solidFill>
                  <a:schemeClr val="accent1">
                    <a:lumMod val="75000"/>
                  </a:schemeClr>
                </a:solidFill>
                <a:latin typeface="Arial Rounded MT Bold" pitchFamily="34" charset="0"/>
              </a:rPr>
              <a:t> a matter </a:t>
            </a:r>
            <a:r>
              <a:rPr lang="en-CA" u="sng" dirty="0">
                <a:solidFill>
                  <a:srgbClr val="C00000"/>
                </a:solidFill>
                <a:latin typeface="Arial Rounded MT Bold" pitchFamily="34" charset="0"/>
              </a:rPr>
              <a:t>before</a:t>
            </a:r>
            <a:r>
              <a:rPr lang="en-CA" dirty="0">
                <a:latin typeface="Arial Rounded MT Bold" pitchFamily="34" charset="0"/>
              </a:rPr>
              <a:t> </a:t>
            </a:r>
            <a:br>
              <a:rPr lang="en-CA" dirty="0">
                <a:latin typeface="Arial Rounded MT Bold" pitchFamily="34" charset="0"/>
              </a:rPr>
            </a:br>
            <a:r>
              <a:rPr lang="en-CA" dirty="0">
                <a:latin typeface="Arial Rounded MT Bold" pitchFamily="34" charset="0"/>
              </a:rPr>
              <a:t> </a:t>
            </a:r>
            <a:r>
              <a:rPr lang="en-CA" dirty="0" smtClean="0">
                <a:latin typeface="Arial Rounded MT Bold" pitchFamily="34" charset="0"/>
              </a:rPr>
              <a:t>                           </a:t>
            </a:r>
            <a:r>
              <a:rPr lang="en-CA" dirty="0" smtClean="0">
                <a:solidFill>
                  <a:schemeClr val="accent1">
                    <a:lumMod val="75000"/>
                  </a:schemeClr>
                </a:solidFill>
                <a:latin typeface="Arial Rounded MT Bold" pitchFamily="34" charset="0"/>
              </a:rPr>
              <a:t>he </a:t>
            </a:r>
            <a:r>
              <a:rPr lang="en-CA" dirty="0" err="1">
                <a:solidFill>
                  <a:schemeClr val="accent1">
                    <a:lumMod val="75000"/>
                  </a:schemeClr>
                </a:solidFill>
                <a:latin typeface="Arial Rounded MT Bold" pitchFamily="34" charset="0"/>
              </a:rPr>
              <a:t>heareth</a:t>
            </a:r>
            <a:r>
              <a:rPr lang="en-CA" dirty="0">
                <a:solidFill>
                  <a:schemeClr val="accent1">
                    <a:lumMod val="75000"/>
                  </a:schemeClr>
                </a:solidFill>
                <a:latin typeface="Arial Rounded MT Bold" pitchFamily="34" charset="0"/>
              </a:rPr>
              <a:t> it, it is folly and shame unto him.</a:t>
            </a:r>
          </a:p>
          <a:p>
            <a:endParaRPr lang="en-CA" sz="2400" dirty="0" smtClean="0">
              <a:solidFill>
                <a:schemeClr val="accent1">
                  <a:lumMod val="75000"/>
                </a:schemeClr>
              </a:solidFill>
              <a:latin typeface="Arial Rounded MT Bold" pitchFamily="34" charset="0"/>
            </a:endParaRPr>
          </a:p>
        </p:txBody>
      </p:sp>
      <p:sp>
        <p:nvSpPr>
          <p:cNvPr id="10" name="Striped Right Arrow 9"/>
          <p:cNvSpPr/>
          <p:nvPr/>
        </p:nvSpPr>
        <p:spPr>
          <a:xfrm>
            <a:off x="358451" y="1374933"/>
            <a:ext cx="1224136" cy="360040"/>
          </a:xfrm>
          <a:prstGeom prst="stripedRightArrow">
            <a:avLst/>
          </a:prstGeom>
          <a:solidFill>
            <a:schemeClr val="accent1">
              <a:lumMod val="60000"/>
              <a:lumOff val="40000"/>
            </a:schemeClr>
          </a:solidFill>
          <a:ln>
            <a:solidFill>
              <a:schemeClr val="accent1">
                <a:lumMod val="75000"/>
              </a:schemeClr>
            </a:solidFill>
          </a:ln>
          <a:scene3d>
            <a:camera prst="orthographicFront">
              <a:rot lat="0" lon="0" rev="0"/>
            </a:camera>
            <a:lightRig rig="balanced" dir="t">
              <a:rot lat="0" lon="0" rev="0"/>
            </a:lightRig>
          </a:scene3d>
          <a:sp3d>
            <a:bevelT w="47625" h="69850" prst="softRound"/>
            <a:contourClr>
              <a:schemeClr val="lt1"/>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accent1"/>
              </a:solidFill>
            </a:endParaRPr>
          </a:p>
        </p:txBody>
      </p:sp>
      <p:sp>
        <p:nvSpPr>
          <p:cNvPr id="11" name="Rectangle 10"/>
          <p:cNvSpPr/>
          <p:nvPr/>
        </p:nvSpPr>
        <p:spPr>
          <a:xfrm>
            <a:off x="273425" y="1149617"/>
            <a:ext cx="1205779" cy="369332"/>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b="1" cap="none" spc="0" dirty="0" smtClean="0">
                <a:ln w="1905"/>
                <a:solidFill>
                  <a:srgbClr val="7030A0"/>
                </a:solidFill>
                <a:effectLst>
                  <a:innerShdw blurRad="69850" dist="43180" dir="5400000">
                    <a:srgbClr val="000000">
                      <a:alpha val="65000"/>
                    </a:srgbClr>
                  </a:innerShdw>
                </a:effectLst>
                <a:latin typeface="Comic Sans MS" pitchFamily="66" charset="0"/>
              </a:rPr>
              <a:t>Found in:</a:t>
            </a:r>
            <a:endParaRPr lang="en-US" b="1" cap="none" spc="0" dirty="0">
              <a:ln w="1905"/>
              <a:solidFill>
                <a:srgbClr val="7030A0"/>
              </a:solidFill>
              <a:effectLst>
                <a:innerShdw blurRad="69850" dist="43180" dir="5400000">
                  <a:srgbClr val="000000">
                    <a:alpha val="65000"/>
                  </a:srgbClr>
                </a:innerShdw>
              </a:effectLst>
              <a:latin typeface="Comic Sans MS" pitchFamily="66" charset="0"/>
            </a:endParaRPr>
          </a:p>
        </p:txBody>
      </p:sp>
      <p:sp>
        <p:nvSpPr>
          <p:cNvPr id="12" name="TextBox 11"/>
          <p:cNvSpPr txBox="1"/>
          <p:nvPr/>
        </p:nvSpPr>
        <p:spPr>
          <a:xfrm>
            <a:off x="6705600" y="2738735"/>
            <a:ext cx="1944216" cy="461665"/>
          </a:xfrm>
          <a:prstGeom prst="rect">
            <a:avLst/>
          </a:prstGeom>
          <a:noFill/>
        </p:spPr>
        <p:txBody>
          <a:bodyPr wrap="square" rtlCol="0">
            <a:spAutoFit/>
          </a:bodyPr>
          <a:lstStyle/>
          <a:p>
            <a:pPr algn="r"/>
            <a:r>
              <a:rPr lang="en-US" sz="1200" dirty="0" smtClean="0">
                <a:latin typeface="Calibri" pitchFamily="34" charset="0"/>
                <a:cs typeface="Calibri" pitchFamily="34" charset="0"/>
              </a:rPr>
              <a:t>Month count of 1-30 begins the day after the equinox.</a:t>
            </a:r>
            <a:endParaRPr lang="en-US" sz="1200" dirty="0">
              <a:latin typeface="Calibri" pitchFamily="34" charset="0"/>
              <a:cs typeface="Calibri" pitchFamily="34" charset="0"/>
            </a:endParaRPr>
          </a:p>
        </p:txBody>
      </p:sp>
      <p:sp>
        <p:nvSpPr>
          <p:cNvPr id="17" name="TextBox 16"/>
          <p:cNvSpPr txBox="1"/>
          <p:nvPr/>
        </p:nvSpPr>
        <p:spPr>
          <a:xfrm>
            <a:off x="3082736" y="3469340"/>
            <a:ext cx="2251264" cy="461665"/>
          </a:xfrm>
          <a:prstGeom prst="rect">
            <a:avLst/>
          </a:prstGeom>
          <a:noFill/>
        </p:spPr>
        <p:txBody>
          <a:bodyPr wrap="square" rtlCol="0">
            <a:spAutoFit/>
          </a:bodyPr>
          <a:lstStyle/>
          <a:p>
            <a:pPr algn="ctr"/>
            <a:r>
              <a:rPr lang="en-US" sz="1200" b="1" dirty="0" smtClean="0">
                <a:solidFill>
                  <a:srgbClr val="002060"/>
                </a:solidFill>
                <a:latin typeface="Calibri" pitchFamily="34" charset="0"/>
                <a:cs typeface="Calibri" pitchFamily="34" charset="0"/>
              </a:rPr>
              <a:t>Acts 7:22  </a:t>
            </a:r>
            <a:r>
              <a:rPr lang="en-US" sz="1200" dirty="0" smtClean="0">
                <a:solidFill>
                  <a:srgbClr val="002060"/>
                </a:solidFill>
                <a:latin typeface="Calibri" pitchFamily="34" charset="0"/>
                <a:cs typeface="Calibri" pitchFamily="34" charset="0"/>
              </a:rPr>
              <a:t>Moses was trained in all the wisdom of the Egyptians.</a:t>
            </a:r>
            <a:endParaRPr lang="en-US" sz="12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5901499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75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left)">
                                      <p:cBhvr>
                                        <p:cTn id="19" dur="175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left)">
                                      <p:cBhvr>
                                        <p:cTn id="24" dur="175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175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left)">
                                      <p:cBhvr>
                                        <p:cTn id="34" dur="1750"/>
                                        <p:tgtEl>
                                          <p:spTgt spid="9">
                                            <p:txEl>
                                              <p:pRg st="3" end="3"/>
                                            </p:txEl>
                                          </p:spTgt>
                                        </p:tgtEl>
                                      </p:cBhvr>
                                    </p:animEffect>
                                  </p:childTnLst>
                                </p:cTn>
                              </p:par>
                            </p:childTnLst>
                          </p:cTn>
                        </p:par>
                        <p:par>
                          <p:cTn id="35" fill="hold">
                            <p:stCondLst>
                              <p:cond delay="1750"/>
                            </p:stCondLst>
                            <p:childTnLst>
                              <p:par>
                                <p:cTn id="36" presetID="42" presetClass="entr" presetSubtype="0" fill="hold" grpId="0" nodeType="afterEffect">
                                  <p:stCondLst>
                                    <p:cond delay="1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anim calcmode="lin" valueType="num">
                                      <p:cBhvr>
                                        <p:cTn id="39" dur="2000" fill="hold"/>
                                        <p:tgtEl>
                                          <p:spTgt spid="12"/>
                                        </p:tgtEl>
                                        <p:attrNameLst>
                                          <p:attrName>ppt_x</p:attrName>
                                        </p:attrNameLst>
                                      </p:cBhvr>
                                      <p:tavLst>
                                        <p:tav tm="0">
                                          <p:val>
                                            <p:strVal val="#ppt_x"/>
                                          </p:val>
                                        </p:tav>
                                        <p:tav tm="100000">
                                          <p:val>
                                            <p:strVal val="#ppt_x"/>
                                          </p:val>
                                        </p:tav>
                                      </p:tavLst>
                                    </p:anim>
                                    <p:anim calcmode="lin" valueType="num">
                                      <p:cBhvr>
                                        <p:cTn id="40"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wipe(left)">
                                      <p:cBhvr>
                                        <p:cTn id="45" dur="1750"/>
                                        <p:tgtEl>
                                          <p:spTgt spid="9">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wipe(left)">
                                      <p:cBhvr>
                                        <p:cTn id="50" dur="1250"/>
                                        <p:tgtEl>
                                          <p:spTgt spid="9">
                                            <p:txEl>
                                              <p:pRg st="6" end="6"/>
                                            </p:txEl>
                                          </p:spTgt>
                                        </p:tgtEl>
                                      </p:cBhvr>
                                    </p:animEffect>
                                  </p:childTnLst>
                                </p:cTn>
                              </p:par>
                            </p:childTnLst>
                          </p:cTn>
                        </p:par>
                        <p:par>
                          <p:cTn id="51" fill="hold">
                            <p:stCondLst>
                              <p:cond delay="1250"/>
                            </p:stCondLst>
                            <p:childTnLst>
                              <p:par>
                                <p:cTn id="52" presetID="42" presetClass="entr" presetSubtype="0" fill="hold" grpId="0" nodeType="afterEffect">
                                  <p:stCondLst>
                                    <p:cond delay="10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000"/>
                                        <p:tgtEl>
                                          <p:spTgt spid="17"/>
                                        </p:tgtEl>
                                      </p:cBhvr>
                                    </p:animEffect>
                                    <p:anim calcmode="lin" valueType="num">
                                      <p:cBhvr>
                                        <p:cTn id="55" dur="2000" fill="hold"/>
                                        <p:tgtEl>
                                          <p:spTgt spid="17"/>
                                        </p:tgtEl>
                                        <p:attrNameLst>
                                          <p:attrName>ppt_x</p:attrName>
                                        </p:attrNameLst>
                                      </p:cBhvr>
                                      <p:tavLst>
                                        <p:tav tm="0">
                                          <p:val>
                                            <p:strVal val="#ppt_x"/>
                                          </p:val>
                                        </p:tav>
                                        <p:tav tm="100000">
                                          <p:val>
                                            <p:strVal val="#ppt_x"/>
                                          </p:val>
                                        </p:tav>
                                      </p:tavLst>
                                    </p:anim>
                                    <p:anim calcmode="lin" valueType="num">
                                      <p:cBhvr>
                                        <p:cTn id="56"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9">
                                            <p:txEl>
                                              <p:pRg st="7" end="7"/>
                                            </p:txEl>
                                          </p:spTgt>
                                        </p:tgtEl>
                                        <p:attrNameLst>
                                          <p:attrName>style.visibility</p:attrName>
                                        </p:attrNameLst>
                                      </p:cBhvr>
                                      <p:to>
                                        <p:strVal val="visible"/>
                                      </p:to>
                                    </p:set>
                                    <p:animEffect transition="in" filter="wipe(left)">
                                      <p:cBhvr>
                                        <p:cTn id="61" dur="1750"/>
                                        <p:tgtEl>
                                          <p:spTgt spid="9">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
                                            <p:txEl>
                                              <p:pRg st="8" end="8"/>
                                            </p:txEl>
                                          </p:spTgt>
                                        </p:tgtEl>
                                        <p:attrNameLst>
                                          <p:attrName>style.visibility</p:attrName>
                                        </p:attrNameLst>
                                      </p:cBhvr>
                                      <p:to>
                                        <p:strVal val="visible"/>
                                      </p:to>
                                    </p:set>
                                    <p:animEffect transition="in" filter="wipe(left)">
                                      <p:cBhvr>
                                        <p:cTn id="66" dur="1750"/>
                                        <p:tgtEl>
                                          <p:spTgt spid="9">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
                                            <p:txEl>
                                              <p:pRg st="9" end="9"/>
                                            </p:txEl>
                                          </p:spTgt>
                                        </p:tgtEl>
                                        <p:attrNameLst>
                                          <p:attrName>style.visibility</p:attrName>
                                        </p:attrNameLst>
                                      </p:cBhvr>
                                      <p:to>
                                        <p:strVal val="visible"/>
                                      </p:to>
                                    </p:set>
                                    <p:animEffect transition="in" filter="wipe(left)">
                                      <p:cBhvr>
                                        <p:cTn id="71" dur="1750"/>
                                        <p:tgtEl>
                                          <p:spTgt spid="9">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9">
                                            <p:txEl>
                                              <p:pRg st="10" end="10"/>
                                            </p:txEl>
                                          </p:spTgt>
                                        </p:tgtEl>
                                        <p:attrNameLst>
                                          <p:attrName>style.visibility</p:attrName>
                                        </p:attrNameLst>
                                      </p:cBhvr>
                                      <p:to>
                                        <p:strVal val="visible"/>
                                      </p:to>
                                    </p:set>
                                    <p:animEffect transition="in" filter="wipe(left)">
                                      <p:cBhvr>
                                        <p:cTn id="76" dur="1750"/>
                                        <p:tgtEl>
                                          <p:spTgt spid="9">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9">
                                            <p:txEl>
                                              <p:pRg st="11" end="11"/>
                                            </p:txEl>
                                          </p:spTgt>
                                        </p:tgtEl>
                                        <p:attrNameLst>
                                          <p:attrName>style.visibility</p:attrName>
                                        </p:attrNameLst>
                                      </p:cBhvr>
                                      <p:to>
                                        <p:strVal val="visible"/>
                                      </p:to>
                                    </p:set>
                                    <p:animEffect transition="in" filter="wipe(left)">
                                      <p:cBhvr>
                                        <p:cTn id="81" dur="1750"/>
                                        <p:tgtEl>
                                          <p:spTgt spid="9">
                                            <p:txEl>
                                              <p:pRg st="11" end="1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9">
                                            <p:txEl>
                                              <p:pRg st="12" end="12"/>
                                            </p:txEl>
                                          </p:spTgt>
                                        </p:tgtEl>
                                        <p:attrNameLst>
                                          <p:attrName>style.visibility</p:attrName>
                                        </p:attrNameLst>
                                      </p:cBhvr>
                                      <p:to>
                                        <p:strVal val="visible"/>
                                      </p:to>
                                    </p:set>
                                    <p:animEffect transition="in" filter="wipe(left)">
                                      <p:cBhvr>
                                        <p:cTn id="86" dur="175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40000">
              <a:schemeClr val="bg1">
                <a:tint val="85000"/>
                <a:satMod val="320000"/>
              </a:schemeClr>
            </a:gs>
            <a:gs pos="100000">
              <a:schemeClr val="accent1"/>
            </a:gs>
          </a:gsLst>
          <a:path path="circle">
            <a:fillToRect l="-24500" t="-20000" r="124500" b="12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E6B4C8-6DDA-4719-BF51-32C23F81C6D0}" type="slidenum">
              <a:rPr lang="en-US" b="0" smtClean="0"/>
              <a:pPr/>
              <a:t>35</a:t>
            </a:fld>
            <a:endParaRPr lang="en-US" b="0" dirty="0"/>
          </a:p>
        </p:txBody>
      </p:sp>
      <p:pic>
        <p:nvPicPr>
          <p:cNvPr id="5125" name="Picture 5" descr="C:\Users\Rae\Desktop\Clip Art for PPTs\do boy wri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8200" y="1295400"/>
            <a:ext cx="3124200" cy="30353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126" name="Picture 6" descr="C:\Users\Rae\Desktop\Clip Art for PPTs\3dwm with screen edit.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029200" y="2252353"/>
            <a:ext cx="4419600" cy="445324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C:\Users\Rae\Desktop\Clip Art for PPTs\3dwm question.jp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5808" y="106561"/>
            <a:ext cx="2143125" cy="2133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0" y="4369199"/>
            <a:ext cx="2743200" cy="1200329"/>
          </a:xfrm>
          <a:prstGeom prst="rect">
            <a:avLst/>
          </a:prstGeom>
          <a:noFill/>
        </p:spPr>
        <p:txBody>
          <a:bodyPr wrap="square" rtlCol="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All questions are important.</a:t>
            </a:r>
          </a:p>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Please ask them!</a:t>
            </a:r>
            <a:endParaRPr lang="en-US" sz="2400" dirty="0">
              <a:latin typeface="Segoe Print" pitchFamily="2" charset="0"/>
            </a:endParaRPr>
          </a:p>
        </p:txBody>
      </p:sp>
      <p:sp>
        <p:nvSpPr>
          <p:cNvPr id="8" name="TextBox 7"/>
          <p:cNvSpPr txBox="1"/>
          <p:nvPr/>
        </p:nvSpPr>
        <p:spPr>
          <a:xfrm>
            <a:off x="990600" y="4038600"/>
            <a:ext cx="4419600" cy="1569660"/>
          </a:xfrm>
          <a:prstGeom prst="rect">
            <a:avLst/>
          </a:prstGeom>
          <a:noFill/>
        </p:spPr>
        <p:txBody>
          <a:bodyPr wrap="square" rtlCol="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For extra information on Covenant Calendar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b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studies please visit:</a:t>
            </a:r>
          </a:p>
          <a:p>
            <a:pPr algn="ctr"/>
            <a:r>
              <a:rPr lang="en-US" sz="2400" b="1" dirty="0" smtClean="0">
                <a:ln w="1905"/>
                <a:solidFill>
                  <a:srgbClr val="B13F9A"/>
                </a:solidFill>
                <a:effectLst>
                  <a:innerShdw blurRad="69850" dist="43180" dir="5400000">
                    <a:srgbClr val="000000">
                      <a:alpha val="65000"/>
                    </a:srgbClr>
                  </a:innerShdw>
                </a:effectLst>
                <a:latin typeface="Comic Sans MS" pitchFamily="66" charset="0"/>
              </a:rPr>
              <a:t>www.studythecalendar.com</a:t>
            </a:r>
            <a:endParaRPr lang="en-US" sz="2400" b="1" dirty="0">
              <a:ln w="1905"/>
              <a:solidFill>
                <a:srgbClr val="B13F9A"/>
              </a:solidFill>
              <a:effectLst>
                <a:innerShdw blurRad="69850" dist="43180" dir="5400000">
                  <a:srgbClr val="000000">
                    <a:alpha val="65000"/>
                  </a:srgbClr>
                </a:innerShdw>
              </a:effectLst>
              <a:latin typeface="Comic Sans MS" pitchFamily="66" charset="0"/>
            </a:endParaRPr>
          </a:p>
        </p:txBody>
      </p:sp>
      <p:sp>
        <p:nvSpPr>
          <p:cNvPr id="9" name="Rectangle 8"/>
          <p:cNvSpPr/>
          <p:nvPr/>
        </p:nvSpPr>
        <p:spPr>
          <a:xfrm>
            <a:off x="1219200" y="152400"/>
            <a:ext cx="5334000" cy="1200329"/>
          </a:xfrm>
          <a:prstGeom prst="rect">
            <a:avLst/>
          </a:prstGeom>
        </p:spPr>
        <p:txBody>
          <a:bodyPr wrap="square">
            <a:spAutoFit/>
            <a:scene3d>
              <a:camera prst="orthographicFront"/>
              <a:lightRig rig="threePt" dir="t"/>
            </a:scene3d>
            <a:sp3d extrusionH="57150">
              <a:bevelT w="82550" h="38100" prst="coolSlant"/>
            </a:sp3d>
          </a:bodyPr>
          <a:lstStyle/>
          <a:p>
            <a:r>
              <a:rPr lang="en-US" sz="2400" b="1" dirty="0" err="1">
                <a:ln w="12700">
                  <a:solidFill>
                    <a:schemeClr val="accent1"/>
                  </a:solidFill>
                  <a:prstDash val="solid"/>
                </a:ln>
                <a:solidFill>
                  <a:srgbClr val="B13F9A"/>
                </a:solidFill>
                <a:effectLst>
                  <a:outerShdw blurRad="41275" dist="20320" dir="1800000" algn="tl" rotWithShape="0">
                    <a:srgbClr val="000000">
                      <a:alpha val="40000"/>
                    </a:srgbClr>
                  </a:outerShdw>
                </a:effectLst>
              </a:rPr>
              <a:t>Prov</a:t>
            </a:r>
            <a:r>
              <a:rPr lang="en-US" sz="2400" b="1" dirty="0">
                <a:ln w="12700">
                  <a:solidFill>
                    <a:schemeClr val="accent1"/>
                  </a:solidFill>
                  <a:prstDash val="solid"/>
                </a:ln>
                <a:solidFill>
                  <a:srgbClr val="B13F9A"/>
                </a:solidFill>
                <a:effectLst>
                  <a:outerShdw blurRad="41275" dist="20320" dir="1800000" algn="tl" rotWithShape="0">
                    <a:srgbClr val="000000">
                      <a:alpha val="40000"/>
                    </a:srgbClr>
                  </a:outerShdw>
                </a:effectLst>
              </a:rPr>
              <a:t> </a:t>
            </a:r>
            <a:r>
              <a:rPr lang="en-US" sz="2400" b="1" dirty="0" smtClean="0">
                <a:ln w="12700">
                  <a:solidFill>
                    <a:schemeClr val="accent1"/>
                  </a:solidFill>
                  <a:prstDash val="solid"/>
                </a:ln>
                <a:solidFill>
                  <a:srgbClr val="B13F9A"/>
                </a:solidFill>
                <a:effectLst>
                  <a:outerShdw blurRad="41275" dist="20320" dir="1800000" algn="tl" rotWithShape="0">
                    <a:srgbClr val="000000">
                      <a:alpha val="40000"/>
                    </a:srgbClr>
                  </a:outerShdw>
                </a:effectLst>
              </a:rPr>
              <a:t>25:2  It </a:t>
            </a:r>
            <a:r>
              <a:rPr lang="en-US" sz="2400" b="1" dirty="0">
                <a:ln w="12700">
                  <a:solidFill>
                    <a:schemeClr val="accent1"/>
                  </a:solidFill>
                  <a:prstDash val="solid"/>
                </a:ln>
                <a:solidFill>
                  <a:srgbClr val="B13F9A"/>
                </a:solidFill>
                <a:effectLst>
                  <a:outerShdw blurRad="41275" dist="20320" dir="1800000" algn="tl" rotWithShape="0">
                    <a:srgbClr val="000000">
                      <a:alpha val="40000"/>
                    </a:srgbClr>
                  </a:outerShdw>
                </a:effectLst>
              </a:rPr>
              <a:t>is the glory of </a:t>
            </a:r>
            <a:r>
              <a:rPr lang="en-US" sz="2400" b="1" dirty="0" smtClean="0">
                <a:ln w="12700">
                  <a:solidFill>
                    <a:schemeClr val="accent1"/>
                  </a:solidFill>
                  <a:prstDash val="solid"/>
                </a:ln>
                <a:solidFill>
                  <a:srgbClr val="B13F9A"/>
                </a:solidFill>
                <a:effectLst>
                  <a:outerShdw blurRad="41275" dist="20320" dir="1800000" algn="tl" rotWithShape="0">
                    <a:srgbClr val="000000">
                      <a:alpha val="40000"/>
                    </a:srgbClr>
                  </a:outerShdw>
                </a:effectLst>
              </a:rPr>
              <a:t> Yahuah </a:t>
            </a:r>
            <a:r>
              <a:rPr lang="en-US" sz="2400" b="1" dirty="0">
                <a:ln w="12700">
                  <a:solidFill>
                    <a:schemeClr val="accent1"/>
                  </a:solidFill>
                  <a:prstDash val="solid"/>
                </a:ln>
                <a:solidFill>
                  <a:srgbClr val="B13F9A"/>
                </a:solidFill>
                <a:effectLst>
                  <a:outerShdw blurRad="41275" dist="20320" dir="1800000" algn="tl" rotWithShape="0">
                    <a:srgbClr val="000000">
                      <a:alpha val="40000"/>
                    </a:srgbClr>
                  </a:outerShdw>
                </a:effectLst>
              </a:rPr>
              <a:t>to conceal a thing: </a:t>
            </a:r>
            <a:r>
              <a:rPr lang="en-US" sz="2400" b="1" dirty="0" smtClean="0">
                <a:ln w="12700">
                  <a:solidFill>
                    <a:schemeClr val="accent1"/>
                  </a:solidFill>
                  <a:prstDash val="solid"/>
                </a:ln>
                <a:solidFill>
                  <a:srgbClr val="B13F9A"/>
                </a:solidFill>
                <a:effectLst>
                  <a:outerShdw blurRad="41275" dist="20320" dir="1800000" algn="tl" rotWithShape="0">
                    <a:srgbClr val="000000">
                      <a:alpha val="40000"/>
                    </a:srgbClr>
                  </a:outerShdw>
                </a:effectLst>
              </a:rPr>
              <a:t> but </a:t>
            </a:r>
            <a:r>
              <a:rPr lang="en-US" sz="2400" b="1" dirty="0">
                <a:ln w="12700">
                  <a:solidFill>
                    <a:schemeClr val="accent1"/>
                  </a:solidFill>
                  <a:prstDash val="solid"/>
                </a:ln>
                <a:solidFill>
                  <a:srgbClr val="B13F9A"/>
                </a:solidFill>
                <a:effectLst>
                  <a:outerShdw blurRad="41275" dist="20320" dir="1800000" algn="tl" rotWithShape="0">
                    <a:srgbClr val="000000">
                      <a:alpha val="40000"/>
                    </a:srgbClr>
                  </a:outerShdw>
                </a:effectLst>
              </a:rPr>
              <a:t>the honour of kings is to search out a </a:t>
            </a:r>
            <a:r>
              <a:rPr lang="en-US" sz="2400" b="1" dirty="0" smtClean="0">
                <a:ln w="12700">
                  <a:solidFill>
                    <a:schemeClr val="accent1"/>
                  </a:solidFill>
                  <a:prstDash val="solid"/>
                </a:ln>
                <a:solidFill>
                  <a:srgbClr val="B13F9A"/>
                </a:solidFill>
                <a:effectLst>
                  <a:outerShdw blurRad="41275" dist="20320" dir="1800000" algn="tl" rotWithShape="0">
                    <a:srgbClr val="000000">
                      <a:alpha val="40000"/>
                    </a:srgbClr>
                  </a:outerShdw>
                </a:effectLst>
              </a:rPr>
              <a:t>matter.  </a:t>
            </a:r>
            <a:r>
              <a:rPr lang="en-US" sz="1600" i="1" dirty="0" smtClean="0">
                <a:ln w="12700">
                  <a:solidFill>
                    <a:schemeClr val="accent1"/>
                  </a:solidFill>
                  <a:prstDash val="solid"/>
                </a:ln>
                <a:solidFill>
                  <a:srgbClr val="B13F9A"/>
                </a:solidFill>
                <a:effectLst>
                  <a:outerShdw blurRad="41275" dist="20320" dir="1800000" algn="tl" rotWithShape="0">
                    <a:srgbClr val="000000">
                      <a:alpha val="40000"/>
                    </a:srgbClr>
                  </a:outerShdw>
                </a:effectLst>
              </a:rPr>
              <a:t>KJV</a:t>
            </a:r>
            <a:endParaRPr lang="en-US" sz="2400" b="1" dirty="0">
              <a:ln w="12700">
                <a:solidFill>
                  <a:schemeClr val="accent1"/>
                </a:solidFill>
                <a:prstDash val="solid"/>
              </a:ln>
              <a:solidFill>
                <a:srgbClr val="B13F9A"/>
              </a:solidFill>
              <a:effectLst>
                <a:outerShdw blurRad="41275" dist="20320" dir="1800000" algn="tl" rotWithShape="0">
                  <a:srgbClr val="000000">
                    <a:alpha val="40000"/>
                  </a:srgbClr>
                </a:outerShdw>
              </a:effectLst>
            </a:endParaRPr>
          </a:p>
        </p:txBody>
      </p:sp>
      <p:sp>
        <p:nvSpPr>
          <p:cNvPr id="2" name="Title 1"/>
          <p:cNvSpPr>
            <a:spLocks noGrp="1"/>
          </p:cNvSpPr>
          <p:nvPr>
            <p:ph type="ctrTitle"/>
          </p:nvPr>
        </p:nvSpPr>
        <p:spPr>
          <a:xfrm>
            <a:off x="3200400" y="1588337"/>
            <a:ext cx="4038600" cy="1224713"/>
          </a:xfrm>
        </p:spPr>
        <p:txBody>
          <a:bodyPr>
            <a:normAutofit/>
          </a:bodyPr>
          <a:lstStyle/>
          <a:p>
            <a:r>
              <a:rPr lang="en-US" sz="3600" dirty="0" smtClean="0">
                <a:solidFill>
                  <a:schemeClr val="accent1"/>
                </a:solidFill>
              </a:rPr>
              <a:t>Questions for the Individual Topics</a:t>
            </a:r>
            <a:endParaRPr lang="en-US" sz="3600" dirty="0">
              <a:solidFill>
                <a:schemeClr val="accent1"/>
              </a:solidFill>
            </a:endParaRPr>
          </a:p>
        </p:txBody>
      </p:sp>
    </p:spTree>
    <p:extLst>
      <p:ext uri="{BB962C8B-B14F-4D97-AF65-F5344CB8AC3E}">
        <p14:creationId xmlns:p14="http://schemas.microsoft.com/office/powerpoint/2010/main" val="46979779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0"/>
                                        <p:tgtEl>
                                          <p:spTgt spid="8"/>
                                        </p:tgtEl>
                                      </p:cBhvr>
                                    </p:animEffect>
                                  </p:childTnLst>
                                </p:cTn>
                              </p:par>
                            </p:childTnLst>
                          </p:cTn>
                        </p:par>
                        <p:par>
                          <p:cTn id="12" fill="hold">
                            <p:stCondLst>
                              <p:cond delay="5500"/>
                            </p:stCondLst>
                            <p:childTnLst>
                              <p:par>
                                <p:cTn id="13" presetID="22" presetClass="entr" presetSubtype="8"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1500"/>
                                        <p:tgtEl>
                                          <p:spTgt spid="5">
                                            <p:txEl>
                                              <p:pRg st="0" end="0"/>
                                            </p:txEl>
                                          </p:spTgt>
                                        </p:tgtEl>
                                      </p:cBhvr>
                                    </p:animEffect>
                                  </p:childTnLst>
                                </p:cTn>
                              </p:par>
                            </p:childTnLst>
                          </p:cTn>
                        </p:par>
                        <p:par>
                          <p:cTn id="16" fill="hold">
                            <p:stCondLst>
                              <p:cond delay="7000"/>
                            </p:stCondLst>
                            <p:childTnLst>
                              <p:par>
                                <p:cTn id="17" presetID="22" presetClass="entr" presetSubtype="8" fill="hold" nodeType="afterEffect">
                                  <p:stCondLst>
                                    <p:cond delay="75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1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3400" y="3685064"/>
            <a:ext cx="8415042" cy="309673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000" dirty="0" smtClean="0">
                <a:ln w="11430"/>
                <a:solidFill>
                  <a:srgbClr val="DFA6C0"/>
                </a:solidFill>
                <a:effectLst>
                  <a:outerShdw blurRad="50800" dist="39000" dir="5460000" algn="tl">
                    <a:srgbClr val="000000">
                      <a:alpha val="38000"/>
                    </a:srgbClr>
                  </a:outerShdw>
                </a:effectLst>
                <a:latin typeface="Segoe Print" pitchFamily="2" charset="0"/>
              </a:rPr>
              <a:t>Charlene</a:t>
            </a:r>
            <a:r>
              <a:rPr lang="en-US"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4000" dirty="0" smtClean="0">
                <a:ln w="11430"/>
                <a:solidFill>
                  <a:srgbClr val="DFA6C0"/>
                </a:solidFill>
                <a:effectLst>
                  <a:outerShdw blurRad="50800" dist="39000" dir="5460000" algn="tl">
                    <a:srgbClr val="000000">
                      <a:alpha val="38000"/>
                    </a:srgbClr>
                  </a:outerShdw>
                </a:effectLst>
                <a:latin typeface="Segoe Print" pitchFamily="2" charset="0"/>
              </a:rPr>
              <a:t>Fortsch   BC Canada</a:t>
            </a:r>
            <a:br>
              <a:rPr lang="en-US" sz="4000" dirty="0" smtClean="0">
                <a:ln w="11430"/>
                <a:solidFill>
                  <a:srgbClr val="DFA6C0"/>
                </a:solidFill>
                <a:effectLst>
                  <a:outerShdw blurRad="50800" dist="39000" dir="5460000" algn="tl">
                    <a:srgbClr val="000000">
                      <a:alpha val="38000"/>
                    </a:srgbClr>
                  </a:outerShdw>
                </a:effectLst>
                <a:latin typeface="Segoe Print" pitchFamily="2" charset="0"/>
              </a:rPr>
            </a:br>
            <a:r>
              <a:rPr lang="en-US" sz="4000" dirty="0" smtClean="0">
                <a:ln w="11430"/>
                <a:solidFill>
                  <a:srgbClr val="DFA6C0"/>
                </a:solidFill>
                <a:effectLst>
                  <a:outerShdw blurRad="50800" dist="39000" dir="5460000" algn="tl">
                    <a:srgbClr val="000000">
                      <a:alpha val="38000"/>
                    </a:srgbClr>
                  </a:outerShdw>
                </a:effectLst>
                <a:latin typeface="Segoe Print" pitchFamily="2" charset="0"/>
              </a:rPr>
              <a:t/>
            </a:r>
            <a:br>
              <a:rPr lang="en-US" sz="4000" dirty="0" smtClean="0">
                <a:ln w="11430"/>
                <a:solidFill>
                  <a:srgbClr val="DFA6C0"/>
                </a:solidFill>
                <a:effectLst>
                  <a:outerShdw blurRad="50800" dist="39000" dir="5460000" algn="tl">
                    <a:srgbClr val="000000">
                      <a:alpha val="38000"/>
                    </a:srgbClr>
                  </a:outerShdw>
                </a:effectLst>
                <a:latin typeface="Segoe Print" pitchFamily="2" charset="0"/>
              </a:rPr>
            </a:br>
            <a:r>
              <a:rPr lang="en-US" sz="4000" dirty="0">
                <a:ln w="11430"/>
                <a:solidFill>
                  <a:srgbClr val="DFA6C0"/>
                </a:solidFill>
                <a:effectLst>
                  <a:outerShdw blurRad="50800" dist="39000" dir="5460000" algn="tl">
                    <a:srgbClr val="000000">
                      <a:alpha val="38000"/>
                    </a:srgbClr>
                  </a:outerShdw>
                </a:effectLst>
                <a:latin typeface="Segoe Print" pitchFamily="2" charset="0"/>
              </a:rPr>
              <a:t/>
            </a:r>
            <a:br>
              <a:rPr lang="en-US" sz="4000" dirty="0">
                <a:ln w="11430"/>
                <a:solidFill>
                  <a:srgbClr val="DFA6C0"/>
                </a:solidFill>
                <a:effectLst>
                  <a:outerShdw blurRad="50800" dist="39000" dir="5460000" algn="tl">
                    <a:srgbClr val="000000">
                      <a:alpha val="38000"/>
                    </a:srgbClr>
                  </a:outerShdw>
                </a:effectLst>
                <a:latin typeface="Segoe Print" pitchFamily="2" charset="0"/>
              </a:rPr>
            </a:br>
            <a:r>
              <a:rPr lang="en-US" sz="4000" dirty="0" smtClean="0">
                <a:ln w="11430"/>
                <a:solidFill>
                  <a:srgbClr val="DFA6C0"/>
                </a:solidFill>
                <a:effectLst>
                  <a:outerShdw blurRad="50800" dist="39000" dir="5460000" algn="tl">
                    <a:srgbClr val="000000">
                      <a:alpha val="38000"/>
                    </a:srgbClr>
                  </a:outerShdw>
                </a:effectLst>
                <a:latin typeface="Segoe Print" pitchFamily="2" charset="0"/>
              </a:rPr>
              <a:t>   </a:t>
            </a:r>
            <a:r>
              <a:rPr lang="en-US" sz="3100" dirty="0" smtClean="0">
                <a:ln w="11430"/>
                <a:solidFill>
                  <a:schemeClr val="accent5">
                    <a:lumMod val="20000"/>
                    <a:lumOff val="80000"/>
                  </a:schemeClr>
                </a:solidFill>
                <a:effectLst>
                  <a:outerShdw blurRad="50800" dist="39000" dir="5460000" algn="tl">
                    <a:srgbClr val="000000">
                      <a:alpha val="38000"/>
                    </a:srgbClr>
                  </a:outerShdw>
                </a:effectLst>
                <a:latin typeface="Segoe Print" pitchFamily="2" charset="0"/>
                <a:hlinkClick r:id="rId3"/>
              </a:rPr>
              <a:t>charlene@studythecalendar.com</a:t>
            </a:r>
            <a:r>
              <a:rPr lang="en-US" sz="3100" dirty="0" smtClean="0">
                <a:ln w="11430"/>
                <a:solidFill>
                  <a:schemeClr val="accent5">
                    <a:lumMod val="20000"/>
                    <a:lumOff val="80000"/>
                  </a:schemeClr>
                </a:solidFill>
                <a:effectLst>
                  <a:outerShdw blurRad="50800" dist="39000" dir="5460000" algn="tl">
                    <a:srgbClr val="000000">
                      <a:alpha val="38000"/>
                    </a:srgbClr>
                  </a:outerShdw>
                </a:effectLst>
                <a:latin typeface="Segoe Print" pitchFamily="2" charset="0"/>
              </a:rPr>
              <a:t>   </a:t>
            </a:r>
            <a:r>
              <a:rPr lang="en-US" sz="3100" dirty="0">
                <a:ln w="11430"/>
                <a:solidFill>
                  <a:schemeClr val="accent5">
                    <a:lumMod val="20000"/>
                    <a:lumOff val="80000"/>
                  </a:schemeClr>
                </a:solidFill>
                <a:effectLst>
                  <a:outerShdw blurRad="50800" dist="39000" dir="5460000" algn="tl">
                    <a:srgbClr val="000000">
                      <a:alpha val="38000"/>
                    </a:srgbClr>
                  </a:outerShdw>
                </a:effectLst>
                <a:latin typeface="Segoe Print" pitchFamily="2" charset="0"/>
              </a:rPr>
              <a:t>OR</a:t>
            </a:r>
            <a:r>
              <a:rPr lang="en-US" sz="4400" dirty="0">
                <a:ln w="11430"/>
                <a:solidFill>
                  <a:schemeClr val="accent5">
                    <a:lumMod val="20000"/>
                    <a:lumOff val="80000"/>
                  </a:schemeClr>
                </a:solidFill>
                <a:effectLst>
                  <a:outerShdw blurRad="50800" dist="39000" dir="5460000" algn="tl">
                    <a:srgbClr val="000000">
                      <a:alpha val="38000"/>
                    </a:srgbClr>
                  </a:outerShdw>
                </a:effectLst>
                <a:latin typeface="Segoe Print" pitchFamily="2" charset="0"/>
              </a:rPr>
              <a:t/>
            </a:r>
            <a:br>
              <a:rPr lang="en-US" sz="4400" dirty="0">
                <a:ln w="11430"/>
                <a:solidFill>
                  <a:schemeClr val="accent5">
                    <a:lumMod val="20000"/>
                    <a:lumOff val="80000"/>
                  </a:schemeClr>
                </a:solidFill>
                <a:effectLst>
                  <a:outerShdw blurRad="50800" dist="39000" dir="5460000" algn="tl">
                    <a:srgbClr val="000000">
                      <a:alpha val="38000"/>
                    </a:srgbClr>
                  </a:outerShdw>
                </a:effectLst>
                <a:latin typeface="Segoe Print" pitchFamily="2" charset="0"/>
              </a:rPr>
            </a:br>
            <a:r>
              <a:rPr lang="en-US" sz="4000" dirty="0" smtClean="0">
                <a:ln w="11430"/>
                <a:solidFill>
                  <a:srgbClr val="DFA6C0"/>
                </a:solidFill>
                <a:effectLst>
                  <a:outerShdw blurRad="50800" dist="39000" dir="5460000" algn="tl">
                    <a:srgbClr val="000000">
                      <a:alpha val="38000"/>
                    </a:srgbClr>
                  </a:outerShdw>
                </a:effectLst>
                <a:latin typeface="Segoe Print" pitchFamily="2" charset="0"/>
              </a:rPr>
              <a:t/>
            </a:r>
            <a:br>
              <a:rPr lang="en-US" sz="4000" dirty="0" smtClean="0">
                <a:ln w="11430"/>
                <a:solidFill>
                  <a:srgbClr val="DFA6C0"/>
                </a:solidFill>
                <a:effectLst>
                  <a:outerShdw blurRad="50800" dist="39000" dir="5460000" algn="tl">
                    <a:srgbClr val="000000">
                      <a:alpha val="38000"/>
                    </a:srgbClr>
                  </a:outerShdw>
                </a:effectLst>
                <a:latin typeface="Segoe Print" pitchFamily="2" charset="0"/>
              </a:rPr>
            </a:br>
            <a:r>
              <a:rPr lang="en-US" sz="4000" dirty="0">
                <a:ln w="11430"/>
                <a:solidFill>
                  <a:srgbClr val="DFA6C0"/>
                </a:solidFill>
                <a:effectLst>
                  <a:outerShdw blurRad="50800" dist="39000" dir="5460000" algn="tl">
                    <a:srgbClr val="000000">
                      <a:alpha val="38000"/>
                    </a:srgbClr>
                  </a:outerShdw>
                </a:effectLst>
                <a:latin typeface="Segoe Print" pitchFamily="2" charset="0"/>
              </a:rPr>
              <a:t/>
            </a:r>
            <a:br>
              <a:rPr lang="en-US" sz="4000" dirty="0">
                <a:ln w="11430"/>
                <a:solidFill>
                  <a:srgbClr val="DFA6C0"/>
                </a:solidFill>
                <a:effectLst>
                  <a:outerShdw blurRad="50800" dist="39000" dir="5460000" algn="tl">
                    <a:srgbClr val="000000">
                      <a:alpha val="38000"/>
                    </a:srgbClr>
                  </a:outerShdw>
                </a:effectLst>
                <a:latin typeface="Segoe Print" pitchFamily="2" charset="0"/>
              </a:rPr>
            </a:br>
            <a:r>
              <a:rPr lang="en-US" sz="4000" dirty="0" smtClean="0">
                <a:ln w="11430"/>
                <a:solidFill>
                  <a:srgbClr val="00B0F0"/>
                </a:solidFill>
                <a:effectLst>
                  <a:outerShdw blurRad="50800" dist="39000" dir="5460000" algn="tl">
                    <a:srgbClr val="000000">
                      <a:alpha val="38000"/>
                    </a:srgbClr>
                  </a:outerShdw>
                </a:effectLst>
                <a:latin typeface="Segoe Print" pitchFamily="2" charset="0"/>
              </a:rPr>
              <a:t/>
            </a:r>
            <a:br>
              <a:rPr lang="en-US" sz="4000" dirty="0" smtClean="0">
                <a:ln w="11430"/>
                <a:solidFill>
                  <a:srgbClr val="00B0F0"/>
                </a:solidFill>
                <a:effectLst>
                  <a:outerShdw blurRad="50800" dist="39000" dir="5460000" algn="tl">
                    <a:srgbClr val="000000">
                      <a:alpha val="38000"/>
                    </a:srgbClr>
                  </a:outerShdw>
                </a:effectLst>
                <a:latin typeface="Segoe Print" pitchFamily="2" charset="0"/>
              </a:rPr>
            </a:br>
            <a:r>
              <a:rPr lang="en-US" sz="4000" dirty="0" smtClean="0">
                <a:ln w="11430"/>
                <a:solidFill>
                  <a:srgbClr val="00B0F0"/>
                </a:solidFill>
                <a:effectLst>
                  <a:outerShdw blurRad="50800" dist="39000" dir="5460000" algn="tl">
                    <a:srgbClr val="000000">
                      <a:alpha val="38000"/>
                    </a:srgbClr>
                  </a:outerShdw>
                </a:effectLst>
                <a:latin typeface="Segoe Print" pitchFamily="2" charset="0"/>
              </a:rPr>
              <a:t>Tim Astleford  AB Canada</a:t>
            </a:r>
            <a:br>
              <a:rPr lang="en-US" sz="4000" dirty="0" smtClean="0">
                <a:ln w="11430"/>
                <a:solidFill>
                  <a:srgbClr val="00B0F0"/>
                </a:solidFill>
                <a:effectLst>
                  <a:outerShdw blurRad="50800" dist="39000" dir="5460000" algn="tl">
                    <a:srgbClr val="000000">
                      <a:alpha val="38000"/>
                    </a:srgbClr>
                  </a:outerShdw>
                </a:effectLst>
                <a:latin typeface="Segoe Print" pitchFamily="2" charset="0"/>
              </a:rPr>
            </a:br>
            <a:r>
              <a:rPr lang="en-US" sz="4000" dirty="0" smtClean="0">
                <a:ln w="11430"/>
                <a:solidFill>
                  <a:srgbClr val="00B0F0"/>
                </a:solidFill>
                <a:effectLst>
                  <a:outerShdw blurRad="50800" dist="39000" dir="5460000" algn="tl">
                    <a:srgbClr val="000000">
                      <a:alpha val="38000"/>
                    </a:srgbClr>
                  </a:outerShdw>
                </a:effectLst>
                <a:latin typeface="Segoe Print" pitchFamily="2" charset="0"/>
              </a:rPr>
              <a:t>    </a:t>
            </a:r>
            <a:r>
              <a:rPr lang="en-US" sz="3100" dirty="0">
                <a:ln w="11430"/>
                <a:solidFill>
                  <a:srgbClr val="00B0F0"/>
                </a:solidFill>
                <a:effectLst>
                  <a:outerShdw blurRad="50800" dist="39000" dir="5460000" algn="tl">
                    <a:srgbClr val="000000">
                      <a:alpha val="38000"/>
                    </a:srgbClr>
                  </a:outerShdw>
                </a:effectLst>
                <a:latin typeface="Segoe Print" pitchFamily="2" charset="0"/>
              </a:rPr>
              <a:t/>
            </a:r>
            <a:br>
              <a:rPr lang="en-US" sz="3100" dirty="0">
                <a:ln w="11430"/>
                <a:solidFill>
                  <a:srgbClr val="00B0F0"/>
                </a:solidFill>
                <a:effectLst>
                  <a:outerShdw blurRad="50800" dist="39000" dir="5460000" algn="tl">
                    <a:srgbClr val="000000">
                      <a:alpha val="38000"/>
                    </a:srgbClr>
                  </a:outerShdw>
                </a:effectLst>
                <a:latin typeface="Segoe Print" pitchFamily="2" charset="0"/>
              </a:rPr>
            </a:br>
            <a:r>
              <a:rPr lang="en-US" sz="3100" dirty="0" smtClean="0">
                <a:ln w="11430"/>
                <a:solidFill>
                  <a:srgbClr val="00B0F0"/>
                </a:solidFill>
                <a:effectLst>
                  <a:outerShdw blurRad="50800" dist="39000" dir="5460000" algn="tl">
                    <a:srgbClr val="000000">
                      <a:alpha val="38000"/>
                    </a:srgbClr>
                  </a:outerShdw>
                </a:effectLst>
                <a:latin typeface="Segoe Print" pitchFamily="2" charset="0"/>
              </a:rPr>
              <a:t> </a:t>
            </a:r>
            <a:r>
              <a:rPr lang="en-US" sz="3100" dirty="0" smtClean="0">
                <a:ln w="11430"/>
                <a:solidFill>
                  <a:schemeClr val="accent5">
                    <a:lumMod val="20000"/>
                    <a:lumOff val="80000"/>
                  </a:schemeClr>
                </a:solidFill>
                <a:effectLst>
                  <a:outerShdw blurRad="50800" dist="39000" dir="5460000" algn="tl">
                    <a:srgbClr val="000000">
                      <a:alpha val="38000"/>
                    </a:srgbClr>
                  </a:outerShdw>
                </a:effectLst>
                <a:latin typeface="Segoe Print" pitchFamily="2" charset="0"/>
                <a:hlinkClick r:id="rId4"/>
              </a:rPr>
              <a:t>tim@studythecalendar.com</a:t>
            </a:r>
            <a:endParaRPr lang="en-US" sz="310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4" name="Slide Number Placeholder 3"/>
          <p:cNvSpPr>
            <a:spLocks noGrp="1"/>
          </p:cNvSpPr>
          <p:nvPr>
            <p:ph type="sldNum" sz="quarter" idx="12"/>
          </p:nvPr>
        </p:nvSpPr>
        <p:spPr>
          <a:xfrm>
            <a:off x="8613648" y="6305550"/>
            <a:ext cx="457200" cy="476250"/>
          </a:xfrm>
        </p:spPr>
        <p:txBody>
          <a:bodyPr/>
          <a:lstStyle/>
          <a:p>
            <a:fld id="{2BE6B4C8-6DDA-4719-BF51-32C23F81C6D0}" type="slidenum">
              <a:rPr lang="en-US" smtClean="0">
                <a:solidFill>
                  <a:schemeClr val="accent3">
                    <a:lumMod val="20000"/>
                    <a:lumOff val="80000"/>
                  </a:schemeClr>
                </a:solidFill>
              </a:rPr>
              <a:pPr/>
              <a:t>36</a:t>
            </a:fld>
            <a:endParaRPr lang="en-US" dirty="0">
              <a:solidFill>
                <a:schemeClr val="accent3">
                  <a:lumMod val="20000"/>
                  <a:lumOff val="80000"/>
                </a:schemeClr>
              </a:solidFill>
            </a:endParaRPr>
          </a:p>
        </p:txBody>
      </p:sp>
      <p:pic>
        <p:nvPicPr>
          <p:cNvPr id="9" name="Picture 2" descr="C:\Users\Rae\Desktop\Grammar Art\email mouse be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971800"/>
            <a:ext cx="1176041" cy="8514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200" y="-152400"/>
            <a:ext cx="9067800" cy="61247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cap="none" spc="0" dirty="0" smtClean="0">
                <a:ln w="11430"/>
                <a:solidFill>
                  <a:srgbClr val="DFA6C0"/>
                </a:solidFill>
                <a:effectLst>
                  <a:outerShdw blurRad="50800" dist="39000" dir="5460000" algn="tl">
                    <a:srgbClr val="000000">
                      <a:alpha val="38000"/>
                    </a:srgbClr>
                  </a:outerShdw>
                </a:effectLst>
                <a:latin typeface="Segoe Print" pitchFamily="2" charset="0"/>
              </a:rPr>
              <a:t>   </a:t>
            </a:r>
          </a:p>
          <a:p>
            <a:endParaRPr lang="en-US" sz="4000" b="1" cap="none" spc="0" dirty="0" smtClean="0">
              <a:ln w="11430"/>
              <a:solidFill>
                <a:srgbClr val="DFA6C0"/>
              </a:solidFill>
              <a:effectLst>
                <a:outerShdw blurRad="50800" dist="39000" dir="5460000" algn="tl">
                  <a:srgbClr val="000000">
                    <a:alpha val="38000"/>
                  </a:srgbClr>
                </a:outerShdw>
              </a:effectLst>
              <a:latin typeface="Segoe Print" pitchFamily="2" charset="0"/>
            </a:endParaRPr>
          </a:p>
          <a:p>
            <a:r>
              <a:rPr lang="en-US" sz="4000" b="1" cap="none" spc="0" dirty="0" smtClean="0">
                <a:ln w="11430"/>
                <a:solidFill>
                  <a:srgbClr val="00B0F0"/>
                </a:solidFill>
                <a:effectLst>
                  <a:outerShdw blurRad="50800" dist="39000" dir="5460000" algn="tl">
                    <a:srgbClr val="000000">
                      <a:alpha val="38000"/>
                    </a:srgbClr>
                  </a:outerShdw>
                </a:effectLst>
                <a:latin typeface="Segoe Print" pitchFamily="2" charset="0"/>
              </a:rPr>
              <a:t>    </a:t>
            </a:r>
          </a:p>
          <a:p>
            <a:r>
              <a:rPr lang="en-US" sz="4000" b="1" dirty="0">
                <a:ln w="11430"/>
                <a:solidFill>
                  <a:srgbClr val="00B0F0"/>
                </a:solidFill>
                <a:effectLst>
                  <a:outerShdw blurRad="50800" dist="39000" dir="5460000" algn="tl">
                    <a:srgbClr val="000000">
                      <a:alpha val="38000"/>
                    </a:srgbClr>
                  </a:outerShdw>
                </a:effectLst>
                <a:latin typeface="Segoe Print" pitchFamily="2" charset="0"/>
              </a:rPr>
              <a:t> </a:t>
            </a:r>
            <a:r>
              <a:rPr lang="en-US" sz="4000" b="1" dirty="0" smtClean="0">
                <a:ln w="11430"/>
                <a:solidFill>
                  <a:srgbClr val="00B0F0"/>
                </a:solidFill>
                <a:effectLst>
                  <a:outerShdw blurRad="50800" dist="39000" dir="5460000" algn="tl">
                    <a:srgbClr val="000000">
                      <a:alpha val="38000"/>
                    </a:srgbClr>
                  </a:outerShdw>
                </a:effectLst>
                <a:latin typeface="Segoe Print" pitchFamily="2" charset="0"/>
              </a:rPr>
              <a:t>   </a:t>
            </a:r>
            <a:r>
              <a:rPr lang="en-US" sz="3600" b="1" cap="none" spc="0" dirty="0" smtClean="0">
                <a:ln w="11430"/>
                <a:solidFill>
                  <a:srgbClr val="00B0F0"/>
                </a:solidFill>
                <a:effectLst>
                  <a:outerShdw blurRad="50800" dist="39000" dir="5460000" algn="tl">
                    <a:srgbClr val="000000">
                      <a:alpha val="38000"/>
                    </a:srgbClr>
                  </a:outerShdw>
                </a:effectLst>
                <a:latin typeface="Segoe Print" pitchFamily="2" charset="0"/>
              </a:rPr>
              <a:t>End of the Short Introduction for </a:t>
            </a:r>
          </a:p>
          <a:p>
            <a:r>
              <a:rPr lang="en-US" sz="3600" b="1" dirty="0">
                <a:ln w="11430"/>
                <a:solidFill>
                  <a:srgbClr val="00B0F0"/>
                </a:solidFill>
                <a:effectLst>
                  <a:outerShdw blurRad="50800" dist="39000" dir="5460000" algn="tl">
                    <a:srgbClr val="000000">
                      <a:alpha val="38000"/>
                    </a:srgbClr>
                  </a:outerShdw>
                </a:effectLst>
                <a:latin typeface="Segoe Print" pitchFamily="2" charset="0"/>
              </a:rPr>
              <a:t> </a:t>
            </a:r>
            <a:r>
              <a:rPr lang="en-US" sz="3600" b="1" dirty="0" smtClean="0">
                <a:ln w="11430"/>
                <a:solidFill>
                  <a:srgbClr val="00B0F0"/>
                </a:solidFill>
                <a:effectLst>
                  <a:outerShdw blurRad="50800" dist="39000" dir="5460000" algn="tl">
                    <a:srgbClr val="000000">
                      <a:alpha val="38000"/>
                    </a:srgbClr>
                  </a:outerShdw>
                </a:effectLst>
                <a:latin typeface="Segoe Print" pitchFamily="2" charset="0"/>
              </a:rPr>
              <a:t>      the Covenant Calendar Study</a:t>
            </a:r>
          </a:p>
          <a:p>
            <a:pPr algn="ctr"/>
            <a: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t/>
            </a:r>
            <a:b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br>
            <a:r>
              <a:rPr lang="en-US" sz="3200" b="1" cap="none" spc="0" dirty="0" smtClean="0">
                <a:ln w="11430"/>
                <a:solidFill>
                  <a:srgbClr val="00B0F0"/>
                </a:solidFill>
                <a:effectLst>
                  <a:outerShdw blurRad="50800" dist="39000" dir="5460000" algn="tl">
                    <a:srgbClr val="000000">
                      <a:alpha val="38000"/>
                    </a:srgbClr>
                  </a:outerShdw>
                </a:effectLst>
                <a:latin typeface="Segoe Print" pitchFamily="2" charset="0"/>
              </a:rPr>
              <a:t>Email your questions to:</a:t>
            </a:r>
          </a:p>
          <a:p>
            <a:pPr algn="ctr"/>
            <a:endParaRPr lang="en-US" sz="3200" b="1" cap="none" spc="0" dirty="0" smtClean="0">
              <a:ln w="11430"/>
              <a:solidFill>
                <a:srgbClr val="00B0F0"/>
              </a:solidFill>
              <a:effectLst>
                <a:outerShdw blurRad="50800" dist="39000" dir="5460000" algn="tl">
                  <a:srgbClr val="000000">
                    <a:alpha val="38000"/>
                  </a:srgbClr>
                </a:outerShdw>
              </a:effectLst>
              <a:latin typeface="Segoe Print" pitchFamily="2" charset="0"/>
            </a:endParaRPr>
          </a:p>
          <a:p>
            <a:pPr algn="ctr"/>
            <a:r>
              <a:rPr lang="en-US" sz="3200" b="1" cap="none" spc="0" dirty="0" smtClean="0">
                <a:ln w="11430"/>
                <a:solidFill>
                  <a:srgbClr val="00B0F0"/>
                </a:solidFill>
                <a:effectLst>
                  <a:outerShdw blurRad="50800" dist="39000" dir="5460000" algn="tl">
                    <a:srgbClr val="000000">
                      <a:alpha val="38000"/>
                    </a:srgbClr>
                  </a:outerShdw>
                </a:effectLst>
                <a:latin typeface="Segoe Print" pitchFamily="2" charset="0"/>
              </a:rPr>
              <a:t/>
            </a:r>
            <a:br>
              <a:rPr lang="en-US" sz="3200" b="1" cap="none" spc="0" dirty="0" smtClean="0">
                <a:ln w="11430"/>
                <a:solidFill>
                  <a:srgbClr val="00B0F0"/>
                </a:solidFill>
                <a:effectLst>
                  <a:outerShdw blurRad="50800" dist="39000" dir="5460000" algn="tl">
                    <a:srgbClr val="000000">
                      <a:alpha val="38000"/>
                    </a:srgbClr>
                  </a:outerShdw>
                </a:effectLst>
                <a:latin typeface="Segoe Print" pitchFamily="2" charset="0"/>
              </a:rPr>
            </a:br>
            <a:r>
              <a:rPr lang="en-US" sz="3200" b="1" cap="none" spc="0" dirty="0" smtClean="0">
                <a:ln w="11430"/>
                <a:solidFill>
                  <a:srgbClr val="00B0F0"/>
                </a:solidFill>
                <a:effectLst>
                  <a:outerShdw blurRad="50800" dist="39000" dir="5460000" algn="tl">
                    <a:srgbClr val="000000">
                      <a:alpha val="38000"/>
                    </a:srgbClr>
                  </a:outerShdw>
                </a:effectLst>
                <a:latin typeface="Segoe Print" pitchFamily="2" charset="0"/>
              </a:rPr>
              <a:t/>
            </a:r>
            <a:br>
              <a:rPr lang="en-US" sz="3200" b="1" cap="none" spc="0" dirty="0" smtClean="0">
                <a:ln w="11430"/>
                <a:solidFill>
                  <a:srgbClr val="00B0F0"/>
                </a:solidFill>
                <a:effectLst>
                  <a:outerShdw blurRad="50800" dist="39000" dir="5460000" algn="tl">
                    <a:srgbClr val="000000">
                      <a:alpha val="38000"/>
                    </a:srgbClr>
                  </a:outerShdw>
                </a:effectLst>
                <a:latin typeface="Segoe Print" pitchFamily="2" charset="0"/>
              </a:rPr>
            </a:br>
            <a:endParaRPr lang="en-US" sz="32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3278401085"/>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26000">
              <a:srgbClr val="002060"/>
            </a:gs>
            <a:gs pos="65000">
              <a:schemeClr val="bg2">
                <a:tint val="85000"/>
                <a:satMod val="320000"/>
              </a:schemeClr>
            </a:gs>
            <a:gs pos="100000">
              <a:schemeClr val="bg2">
                <a:shade val="55000"/>
                <a:satMod val="300000"/>
              </a:schemeClr>
            </a:gs>
          </a:gsLst>
          <a:path path="circle">
            <a:fillToRect l="-24500" t="-20000" r="124500" b="120000"/>
          </a:path>
        </a:gradFill>
        <a:effectLst/>
      </p:bgPr>
    </p:bg>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lnSpcReduction="10000"/>
          </a:bodyPr>
          <a:lstStyle/>
          <a:p>
            <a:endParaRPr lang="en-US" dirty="0"/>
          </a:p>
        </p:txBody>
      </p:sp>
      <p:sp>
        <p:nvSpPr>
          <p:cNvPr id="10" name="Content Placeholder 9"/>
          <p:cNvSpPr>
            <a:spLocks noGrp="1"/>
          </p:cNvSpPr>
          <p:nvPr>
            <p:ph sz="half" idx="2"/>
          </p:nvPr>
        </p:nvSpPr>
        <p:spPr>
          <a:xfrm>
            <a:off x="6172200" y="457200"/>
            <a:ext cx="2667000" cy="2971800"/>
          </a:xfrm>
          <a:solidFill>
            <a:schemeClr val="accent2">
              <a:lumMod val="40000"/>
              <a:lumOff val="60000"/>
            </a:schemeClr>
          </a:solidFill>
          <a:ln w="38100">
            <a:solidFill>
              <a:srgbClr val="002060"/>
            </a:solidFill>
          </a:ln>
          <a:scene3d>
            <a:camera prst="orthographicFront"/>
            <a:lightRig rig="threePt" dir="t"/>
          </a:scene3d>
          <a:sp3d>
            <a:bevelT w="114300" prst="artDeco"/>
          </a:sp3d>
        </p:spPr>
        <p:txBody>
          <a:bodyPr>
            <a:normAutofit lnSpcReduction="10000"/>
            <a:sp3d extrusionH="57150">
              <a:bevelT w="38100" h="38100" prst="angle"/>
            </a:sp3d>
          </a:bodyPr>
          <a:lstStyle/>
          <a:p>
            <a:pPr marL="82296" indent="0" algn="ctr">
              <a:buNone/>
            </a:pPr>
            <a:r>
              <a:rPr lang="en-US" b="1" dirty="0">
                <a:solidFill>
                  <a:srgbClr val="0070C0"/>
                </a:solidFill>
              </a:rPr>
              <a:t>Ps 136:3</a:t>
            </a:r>
          </a:p>
          <a:p>
            <a:pPr marL="82296" indent="0" algn="ctr">
              <a:buNone/>
            </a:pPr>
            <a:r>
              <a:rPr lang="en-US" b="1" dirty="0">
                <a:solidFill>
                  <a:schemeClr val="accent3">
                    <a:lumMod val="60000"/>
                    <a:lumOff val="40000"/>
                  </a:schemeClr>
                </a:solidFill>
              </a:rPr>
              <a:t>O give thanks </a:t>
            </a:r>
            <a:r>
              <a:rPr lang="en-US" b="1" dirty="0" smtClean="0">
                <a:solidFill>
                  <a:schemeClr val="accent3">
                    <a:lumMod val="60000"/>
                    <a:lumOff val="40000"/>
                  </a:schemeClr>
                </a:solidFill>
              </a:rPr>
              <a:t/>
            </a:r>
            <a:br>
              <a:rPr lang="en-US" b="1" dirty="0" smtClean="0">
                <a:solidFill>
                  <a:schemeClr val="accent3">
                    <a:lumMod val="60000"/>
                    <a:lumOff val="40000"/>
                  </a:schemeClr>
                </a:solidFill>
              </a:rPr>
            </a:br>
            <a:r>
              <a:rPr lang="en-US" b="1" dirty="0" smtClean="0">
                <a:solidFill>
                  <a:schemeClr val="accent3">
                    <a:lumMod val="60000"/>
                    <a:lumOff val="40000"/>
                  </a:schemeClr>
                </a:solidFill>
              </a:rPr>
              <a:t>to </a:t>
            </a:r>
            <a:r>
              <a:rPr lang="en-US" b="1" dirty="0">
                <a:solidFill>
                  <a:schemeClr val="accent3">
                    <a:lumMod val="60000"/>
                    <a:lumOff val="40000"/>
                  </a:schemeClr>
                </a:solidFill>
              </a:rPr>
              <a:t>the </a:t>
            </a:r>
            <a:r>
              <a:rPr lang="en-US" b="1" dirty="0" smtClean="0">
                <a:solidFill>
                  <a:schemeClr val="accent3">
                    <a:lumMod val="60000"/>
                    <a:lumOff val="40000"/>
                  </a:schemeClr>
                </a:solidFill>
              </a:rPr>
              <a:t/>
            </a:r>
            <a:br>
              <a:rPr lang="en-US" b="1" dirty="0" smtClean="0">
                <a:solidFill>
                  <a:schemeClr val="accent3">
                    <a:lumMod val="60000"/>
                    <a:lumOff val="40000"/>
                  </a:schemeClr>
                </a:solidFill>
              </a:rPr>
            </a:br>
            <a:r>
              <a:rPr lang="en-US" b="1" dirty="0" smtClean="0">
                <a:solidFill>
                  <a:srgbClr val="0070C0"/>
                </a:solidFill>
              </a:rPr>
              <a:t>Lord </a:t>
            </a:r>
            <a:r>
              <a:rPr lang="en-US" b="1" dirty="0">
                <a:solidFill>
                  <a:srgbClr val="0070C0"/>
                </a:solidFill>
              </a:rPr>
              <a:t>of lords: </a:t>
            </a:r>
            <a:r>
              <a:rPr lang="en-US" b="1" dirty="0" smtClean="0">
                <a:solidFill>
                  <a:srgbClr val="0070C0"/>
                </a:solidFill>
              </a:rPr>
              <a:t/>
            </a:r>
            <a:br>
              <a:rPr lang="en-US" b="1" dirty="0" smtClean="0">
                <a:solidFill>
                  <a:srgbClr val="0070C0"/>
                </a:solidFill>
              </a:rPr>
            </a:br>
            <a:r>
              <a:rPr lang="en-US" b="1" dirty="0" smtClean="0">
                <a:solidFill>
                  <a:schemeClr val="accent3">
                    <a:lumMod val="60000"/>
                    <a:lumOff val="40000"/>
                  </a:schemeClr>
                </a:solidFill>
              </a:rPr>
              <a:t>for </a:t>
            </a:r>
            <a:r>
              <a:rPr lang="en-US" b="1" dirty="0">
                <a:solidFill>
                  <a:schemeClr val="accent3">
                    <a:lumMod val="60000"/>
                    <a:lumOff val="40000"/>
                  </a:schemeClr>
                </a:solidFill>
              </a:rPr>
              <a:t>his mercy </a:t>
            </a:r>
            <a:r>
              <a:rPr lang="en-US" b="1" dirty="0" err="1">
                <a:solidFill>
                  <a:schemeClr val="accent3">
                    <a:lumMod val="60000"/>
                    <a:lumOff val="40000"/>
                  </a:schemeClr>
                </a:solidFill>
              </a:rPr>
              <a:t>endureth</a:t>
            </a:r>
            <a:r>
              <a:rPr lang="en-US" b="1" dirty="0">
                <a:solidFill>
                  <a:schemeClr val="accent3">
                    <a:lumMod val="60000"/>
                    <a:lumOff val="40000"/>
                  </a:schemeClr>
                </a:solidFill>
              </a:rPr>
              <a:t> </a:t>
            </a:r>
            <a:r>
              <a:rPr lang="en-US" b="1" dirty="0" smtClean="0">
                <a:solidFill>
                  <a:schemeClr val="accent3">
                    <a:lumMod val="60000"/>
                    <a:lumOff val="40000"/>
                  </a:schemeClr>
                </a:solidFill>
              </a:rPr>
              <a:t/>
            </a:r>
            <a:br>
              <a:rPr lang="en-US" b="1" dirty="0" smtClean="0">
                <a:solidFill>
                  <a:schemeClr val="accent3">
                    <a:lumMod val="60000"/>
                    <a:lumOff val="40000"/>
                  </a:schemeClr>
                </a:solidFill>
              </a:rPr>
            </a:br>
            <a:r>
              <a:rPr lang="en-US" b="1" dirty="0" smtClean="0">
                <a:solidFill>
                  <a:schemeClr val="accent3">
                    <a:lumMod val="60000"/>
                    <a:lumOff val="40000"/>
                  </a:schemeClr>
                </a:solidFill>
              </a:rPr>
              <a:t>for </a:t>
            </a:r>
            <a:r>
              <a:rPr lang="en-US" b="1" dirty="0">
                <a:solidFill>
                  <a:schemeClr val="accent3">
                    <a:lumMod val="60000"/>
                    <a:lumOff val="40000"/>
                  </a:schemeClr>
                </a:solidFill>
              </a:rPr>
              <a:t>ever.</a:t>
            </a:r>
          </a:p>
          <a:p>
            <a:pPr marL="82296"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2BE6B4C8-6DDA-4719-BF51-32C23F81C6D0}" type="slidenum">
              <a:rPr lang="en-US" smtClean="0"/>
              <a:pPr/>
              <a:t>4</a:t>
            </a:fld>
            <a:endParaRPr lang="en-US" dirty="0"/>
          </a:p>
        </p:txBody>
      </p:sp>
      <p:pic>
        <p:nvPicPr>
          <p:cNvPr id="4099" name="Picture 3" descr="C:\Users\Rae\Desktop\Kelowna PPT art\Lord of lo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66700"/>
            <a:ext cx="4572000" cy="6324600"/>
          </a:xfrm>
          <a:prstGeom prst="rect">
            <a:avLst/>
          </a:prstGeom>
          <a:ln w="57150">
            <a:solidFill>
              <a:srgbClr val="00206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3" name="Content Placeholder 9"/>
          <p:cNvSpPr txBox="1">
            <a:spLocks/>
          </p:cNvSpPr>
          <p:nvPr/>
        </p:nvSpPr>
        <p:spPr>
          <a:xfrm>
            <a:off x="6172200" y="3733800"/>
            <a:ext cx="2667000" cy="1676400"/>
          </a:xfrm>
          <a:prstGeom prst="rect">
            <a:avLst/>
          </a:prstGeom>
          <a:solidFill>
            <a:schemeClr val="accent2">
              <a:lumMod val="40000"/>
              <a:lumOff val="60000"/>
            </a:schemeClr>
          </a:solidFill>
          <a:ln w="38100">
            <a:solidFill>
              <a:srgbClr val="002060"/>
            </a:solidFill>
          </a:ln>
          <a:scene3d>
            <a:camera prst="orthographicFront"/>
            <a:lightRig rig="threePt" dir="t"/>
          </a:scene3d>
          <a:sp3d>
            <a:bevelT w="114300" prst="artDeco"/>
          </a:sp3d>
        </p:spPr>
        <p:txBody>
          <a:bodyPr>
            <a:normAutofit/>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b="1" dirty="0" smtClean="0">
                <a:solidFill>
                  <a:schemeClr val="accent3">
                    <a:lumMod val="60000"/>
                    <a:lumOff val="40000"/>
                  </a:schemeClr>
                </a:solidFill>
              </a:rPr>
              <a:t>Who is this</a:t>
            </a:r>
            <a:br>
              <a:rPr lang="en-US" b="1" dirty="0" smtClean="0">
                <a:solidFill>
                  <a:schemeClr val="accent3">
                    <a:lumMod val="60000"/>
                    <a:lumOff val="40000"/>
                  </a:schemeClr>
                </a:solidFill>
              </a:rPr>
            </a:br>
            <a:r>
              <a:rPr lang="en-US" b="1" dirty="0" smtClean="0">
                <a:solidFill>
                  <a:srgbClr val="0070C0"/>
                </a:solidFill>
              </a:rPr>
              <a:t>Lord of lords?</a:t>
            </a:r>
            <a:endParaRPr lang="en-US" dirty="0"/>
          </a:p>
        </p:txBody>
      </p:sp>
      <p:sp>
        <p:nvSpPr>
          <p:cNvPr id="2" name="TextBox 1"/>
          <p:cNvSpPr txBox="1"/>
          <p:nvPr/>
        </p:nvSpPr>
        <p:spPr>
          <a:xfrm>
            <a:off x="152400" y="3048506"/>
            <a:ext cx="685800" cy="3046988"/>
          </a:xfrm>
          <a:prstGeom prst="rect">
            <a:avLst/>
          </a:prstGeom>
          <a:noFill/>
        </p:spPr>
        <p:txBody>
          <a:bodyPr wrap="square" rtlCol="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T </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I</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T</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L</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E</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p:txBody>
      </p:sp>
    </p:spTree>
    <p:extLst>
      <p:ext uri="{BB962C8B-B14F-4D97-AF65-F5344CB8AC3E}">
        <p14:creationId xmlns:p14="http://schemas.microsoft.com/office/powerpoint/2010/main" val="19064077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36000">
              <a:srgbClr val="7030A0"/>
            </a:gs>
            <a:gs pos="68000">
              <a:schemeClr val="bg2">
                <a:tint val="85000"/>
                <a:satMod val="320000"/>
              </a:schemeClr>
            </a:gs>
            <a:gs pos="100000">
              <a:schemeClr val="bg2">
                <a:shade val="55000"/>
                <a:satMod val="300000"/>
              </a:schemeClr>
            </a:gs>
          </a:gsLst>
          <a:path path="circle">
            <a:fillToRect l="-24500" t="-20000" r="124500" b="120000"/>
          </a:path>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E6B4C8-6DDA-4719-BF51-32C23F81C6D0}" type="slidenum">
              <a:rPr lang="en-US" smtClean="0"/>
              <a:pPr/>
              <a:t>5</a:t>
            </a:fld>
            <a:endParaRPr lang="en-US" dirty="0"/>
          </a:p>
        </p:txBody>
      </p:sp>
      <p:sp>
        <p:nvSpPr>
          <p:cNvPr id="4" name="Content Placeholder 9"/>
          <p:cNvSpPr txBox="1">
            <a:spLocks/>
          </p:cNvSpPr>
          <p:nvPr/>
        </p:nvSpPr>
        <p:spPr>
          <a:xfrm>
            <a:off x="1676400" y="4038600"/>
            <a:ext cx="6858000" cy="2667000"/>
          </a:xfrm>
          <a:prstGeom prst="rect">
            <a:avLst/>
          </a:prstGeom>
          <a:solidFill>
            <a:schemeClr val="accent2">
              <a:lumMod val="40000"/>
              <a:lumOff val="60000"/>
            </a:schemeClr>
          </a:solidFill>
          <a:ln w="38100">
            <a:solidFill>
              <a:srgbClr val="002060"/>
            </a:solidFill>
          </a:ln>
          <a:scene3d>
            <a:camera prst="orthographicFront"/>
            <a:lightRig rig="threePt" dir="t"/>
          </a:scene3d>
          <a:sp3d>
            <a:bevelT w="114300" prst="artDeco"/>
          </a:sp3d>
        </p:spPr>
        <p:txBody>
          <a:bodyPr>
            <a:normAutofit lnSpcReduction="1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endParaRPr lang="en-US" sz="900" b="1" dirty="0" smtClean="0">
              <a:solidFill>
                <a:srgbClr val="0070C0"/>
              </a:solidFill>
            </a:endParaRPr>
          </a:p>
          <a:p>
            <a:pPr marL="82296" indent="0" algn="ctr">
              <a:buNone/>
            </a:pPr>
            <a:r>
              <a:rPr lang="en-US" b="1" dirty="0" smtClean="0">
                <a:solidFill>
                  <a:srgbClr val="0070C0"/>
                </a:solidFill>
              </a:rPr>
              <a:t>1 </a:t>
            </a:r>
            <a:r>
              <a:rPr lang="en-US" b="1" dirty="0">
                <a:solidFill>
                  <a:srgbClr val="0070C0"/>
                </a:solidFill>
              </a:rPr>
              <a:t>Tim 6:15</a:t>
            </a:r>
          </a:p>
          <a:p>
            <a:pPr marL="82296" indent="0" algn="ctr">
              <a:buNone/>
            </a:pPr>
            <a:r>
              <a:rPr lang="en-US" b="1" dirty="0">
                <a:solidFill>
                  <a:schemeClr val="accent3">
                    <a:lumMod val="60000"/>
                    <a:lumOff val="40000"/>
                  </a:schemeClr>
                </a:solidFill>
              </a:rPr>
              <a:t>Which in his times he shall </a:t>
            </a:r>
            <a:r>
              <a:rPr lang="en-US" b="1" dirty="0" err="1">
                <a:solidFill>
                  <a:schemeClr val="accent3">
                    <a:lumMod val="60000"/>
                    <a:lumOff val="40000"/>
                  </a:schemeClr>
                </a:solidFill>
              </a:rPr>
              <a:t>shew</a:t>
            </a:r>
            <a:r>
              <a:rPr lang="en-US" b="1" dirty="0">
                <a:solidFill>
                  <a:schemeClr val="accent3">
                    <a:lumMod val="60000"/>
                    <a:lumOff val="40000"/>
                  </a:schemeClr>
                </a:solidFill>
              </a:rPr>
              <a:t>, who is the blessed and only Potentate, </a:t>
            </a:r>
            <a:r>
              <a:rPr lang="en-US" b="1" dirty="0">
                <a:solidFill>
                  <a:srgbClr val="0070C0"/>
                </a:solidFill>
              </a:rPr>
              <a:t>the King of kings, </a:t>
            </a:r>
            <a:r>
              <a:rPr lang="en-US" b="1" dirty="0" smtClean="0">
                <a:solidFill>
                  <a:srgbClr val="0070C0"/>
                </a:solidFill>
              </a:rPr>
              <a:t/>
            </a:r>
            <a:br>
              <a:rPr lang="en-US" b="1" dirty="0" smtClean="0">
                <a:solidFill>
                  <a:srgbClr val="0070C0"/>
                </a:solidFill>
              </a:rPr>
            </a:br>
            <a:r>
              <a:rPr lang="en-US" b="1" dirty="0" smtClean="0">
                <a:solidFill>
                  <a:schemeClr val="accent3">
                    <a:lumMod val="60000"/>
                    <a:lumOff val="40000"/>
                  </a:schemeClr>
                </a:solidFill>
              </a:rPr>
              <a:t>and </a:t>
            </a:r>
            <a:r>
              <a:rPr lang="en-US" b="1" dirty="0">
                <a:solidFill>
                  <a:schemeClr val="accent3">
                    <a:lumMod val="60000"/>
                    <a:lumOff val="40000"/>
                  </a:schemeClr>
                </a:solidFill>
              </a:rPr>
              <a:t>Lord of </a:t>
            </a:r>
            <a:r>
              <a:rPr lang="en-US" b="1" dirty="0" smtClean="0">
                <a:solidFill>
                  <a:schemeClr val="accent3">
                    <a:lumMod val="60000"/>
                    <a:lumOff val="40000"/>
                  </a:schemeClr>
                </a:solidFill>
              </a:rPr>
              <a:t>lords.</a:t>
            </a:r>
            <a:endParaRPr lang="en-US" dirty="0" smtClean="0">
              <a:solidFill>
                <a:schemeClr val="accent3">
                  <a:lumMod val="60000"/>
                  <a:lumOff val="40000"/>
                </a:schemeClr>
              </a:solidFill>
            </a:endParaRPr>
          </a:p>
          <a:p>
            <a:endParaRPr lang="en-US" dirty="0"/>
          </a:p>
        </p:txBody>
      </p:sp>
      <p:sp>
        <p:nvSpPr>
          <p:cNvPr id="5" name="Content Placeholder 9"/>
          <p:cNvSpPr txBox="1">
            <a:spLocks/>
          </p:cNvSpPr>
          <p:nvPr/>
        </p:nvSpPr>
        <p:spPr>
          <a:xfrm>
            <a:off x="6858000" y="609600"/>
            <a:ext cx="1905000" cy="1828800"/>
          </a:xfrm>
          <a:prstGeom prst="rect">
            <a:avLst/>
          </a:prstGeom>
          <a:solidFill>
            <a:schemeClr val="accent2">
              <a:lumMod val="40000"/>
              <a:lumOff val="60000"/>
            </a:schemeClr>
          </a:solidFill>
          <a:ln w="38100">
            <a:solidFill>
              <a:srgbClr val="002060"/>
            </a:solidFill>
          </a:ln>
          <a:scene3d>
            <a:camera prst="orthographicFront"/>
            <a:lightRig rig="threePt" dir="t"/>
          </a:scene3d>
          <a:sp3d>
            <a:bevelT w="114300" prst="artDeco"/>
          </a:sp3d>
        </p:spPr>
        <p:txBody>
          <a:bodyPr>
            <a:normAutofit fontScale="92500" lnSpcReduction="1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b="1" dirty="0" smtClean="0">
                <a:solidFill>
                  <a:schemeClr val="accent3">
                    <a:lumMod val="60000"/>
                    <a:lumOff val="40000"/>
                  </a:schemeClr>
                </a:solidFill>
              </a:rPr>
              <a:t>Who is </a:t>
            </a:r>
            <a:br>
              <a:rPr lang="en-US" b="1" dirty="0" smtClean="0">
                <a:solidFill>
                  <a:schemeClr val="accent3">
                    <a:lumMod val="60000"/>
                    <a:lumOff val="40000"/>
                  </a:schemeClr>
                </a:solidFill>
              </a:rPr>
            </a:br>
            <a:r>
              <a:rPr lang="en-US" b="1" dirty="0" smtClean="0">
                <a:solidFill>
                  <a:schemeClr val="accent3">
                    <a:lumMod val="60000"/>
                    <a:lumOff val="40000"/>
                  </a:schemeClr>
                </a:solidFill>
              </a:rPr>
              <a:t>this</a:t>
            </a:r>
            <a:br>
              <a:rPr lang="en-US" b="1" dirty="0" smtClean="0">
                <a:solidFill>
                  <a:schemeClr val="accent3">
                    <a:lumMod val="60000"/>
                    <a:lumOff val="40000"/>
                  </a:schemeClr>
                </a:solidFill>
              </a:rPr>
            </a:br>
            <a:r>
              <a:rPr lang="en-US" b="1" dirty="0" smtClean="0">
                <a:solidFill>
                  <a:srgbClr val="0070C0"/>
                </a:solidFill>
              </a:rPr>
              <a:t>King of kings?</a:t>
            </a:r>
          </a:p>
          <a:p>
            <a:pPr marL="82296" indent="0" algn="ctr">
              <a:buFont typeface="Wingdings 2"/>
              <a:buNone/>
            </a:pPr>
            <a:endParaRPr lang="en-US" dirty="0"/>
          </a:p>
        </p:txBody>
      </p:sp>
      <p:pic>
        <p:nvPicPr>
          <p:cNvPr id="5122" name="Picture 2" descr="C:\Users\Rae\Desktop\Kelowna PPT art\King of king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825" y="200025"/>
            <a:ext cx="5271203" cy="3609975"/>
          </a:xfrm>
          <a:prstGeom prst="rect">
            <a:avLst/>
          </a:prstGeom>
          <a:ln w="57150">
            <a:solidFill>
              <a:schemeClr val="accent2">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612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30000">
              <a:srgbClr val="8F2121"/>
            </a:gs>
            <a:gs pos="62000">
              <a:schemeClr val="bg2">
                <a:tint val="85000"/>
                <a:satMod val="320000"/>
              </a:schemeClr>
            </a:gs>
            <a:gs pos="100000">
              <a:schemeClr val="bg2">
                <a:shade val="55000"/>
                <a:satMod val="300000"/>
              </a:schemeClr>
            </a:gs>
          </a:gsLst>
          <a:path path="circle">
            <a:fillToRect l="-24500" t="-20000" r="124500" b="120000"/>
          </a:path>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E6B4C8-6DDA-4719-BF51-32C23F81C6D0}" type="slidenum">
              <a:rPr lang="en-US" smtClean="0"/>
              <a:pPr/>
              <a:t>6</a:t>
            </a:fld>
            <a:endParaRPr lang="en-US" dirty="0"/>
          </a:p>
        </p:txBody>
      </p:sp>
      <p:sp>
        <p:nvSpPr>
          <p:cNvPr id="4" name="Content Placeholder 9"/>
          <p:cNvSpPr txBox="1">
            <a:spLocks/>
          </p:cNvSpPr>
          <p:nvPr/>
        </p:nvSpPr>
        <p:spPr>
          <a:xfrm>
            <a:off x="1676400" y="5105400"/>
            <a:ext cx="6858000" cy="1600200"/>
          </a:xfrm>
          <a:prstGeom prst="rect">
            <a:avLst/>
          </a:prstGeom>
          <a:solidFill>
            <a:schemeClr val="accent2">
              <a:lumMod val="40000"/>
              <a:lumOff val="60000"/>
            </a:schemeClr>
          </a:solidFill>
          <a:ln w="38100">
            <a:solidFill>
              <a:srgbClr val="002060"/>
            </a:solidFill>
          </a:ln>
          <a:scene3d>
            <a:camera prst="orthographicFront"/>
            <a:lightRig rig="threePt" dir="t"/>
          </a:scene3d>
          <a:sp3d>
            <a:bevelT w="114300" prst="artDeco"/>
          </a:sp3d>
        </p:spPr>
        <p:txBody>
          <a:bodyPr>
            <a:normAutofit fontScale="775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endParaRPr lang="en-US" sz="900" b="1" dirty="0" smtClean="0">
              <a:solidFill>
                <a:srgbClr val="0070C0"/>
              </a:solidFill>
            </a:endParaRPr>
          </a:p>
          <a:p>
            <a:pPr marL="82296" indent="0" algn="ctr">
              <a:buNone/>
            </a:pPr>
            <a:r>
              <a:rPr lang="en-US" b="1" dirty="0">
                <a:solidFill>
                  <a:srgbClr val="0070C0"/>
                </a:solidFill>
              </a:rPr>
              <a:t>2 Chron 5:7</a:t>
            </a:r>
          </a:p>
          <a:p>
            <a:pPr marL="82296" indent="0" algn="ctr">
              <a:buNone/>
            </a:pPr>
            <a:r>
              <a:rPr lang="en-US" b="1" dirty="0" smtClean="0">
                <a:solidFill>
                  <a:schemeClr val="accent3">
                    <a:lumMod val="60000"/>
                    <a:lumOff val="40000"/>
                  </a:schemeClr>
                </a:solidFill>
              </a:rPr>
              <a:t>And </a:t>
            </a:r>
            <a:r>
              <a:rPr lang="en-US" b="1" dirty="0">
                <a:solidFill>
                  <a:schemeClr val="accent3">
                    <a:lumMod val="60000"/>
                    <a:lumOff val="40000"/>
                  </a:schemeClr>
                </a:solidFill>
              </a:rPr>
              <a:t>the priests brought in the ark of the </a:t>
            </a:r>
            <a:r>
              <a:rPr lang="en-US" b="1" dirty="0" smtClean="0">
                <a:solidFill>
                  <a:schemeClr val="accent3">
                    <a:lumMod val="60000"/>
                    <a:lumOff val="40000"/>
                  </a:schemeClr>
                </a:solidFill>
              </a:rPr>
              <a:t>covenant … into </a:t>
            </a:r>
            <a:r>
              <a:rPr lang="en-US" b="1" u="sng" dirty="0">
                <a:solidFill>
                  <a:schemeClr val="accent3">
                    <a:lumMod val="60000"/>
                    <a:lumOff val="40000"/>
                  </a:schemeClr>
                </a:solidFill>
              </a:rPr>
              <a:t>the most hol</a:t>
            </a:r>
            <a:r>
              <a:rPr lang="en-US" b="1" dirty="0">
                <a:solidFill>
                  <a:schemeClr val="accent3">
                    <a:lumMod val="60000"/>
                    <a:lumOff val="40000"/>
                  </a:schemeClr>
                </a:solidFill>
              </a:rPr>
              <a:t>y</a:t>
            </a:r>
            <a:r>
              <a:rPr lang="en-US" b="1" u="sng" dirty="0">
                <a:solidFill>
                  <a:schemeClr val="accent3">
                    <a:lumMod val="60000"/>
                    <a:lumOff val="40000"/>
                  </a:schemeClr>
                </a:solidFill>
              </a:rPr>
              <a:t> </a:t>
            </a:r>
            <a:r>
              <a:rPr lang="en-US" b="1" dirty="0">
                <a:solidFill>
                  <a:schemeClr val="accent3">
                    <a:lumMod val="60000"/>
                    <a:lumOff val="40000"/>
                  </a:schemeClr>
                </a:solidFill>
              </a:rPr>
              <a:t>p</a:t>
            </a:r>
            <a:r>
              <a:rPr lang="en-US" b="1" u="sng" dirty="0">
                <a:solidFill>
                  <a:schemeClr val="accent3">
                    <a:lumMod val="60000"/>
                    <a:lumOff val="40000"/>
                  </a:schemeClr>
                </a:solidFill>
              </a:rPr>
              <a:t>lace</a:t>
            </a:r>
            <a:r>
              <a:rPr lang="en-US" b="1" dirty="0">
                <a:solidFill>
                  <a:schemeClr val="accent3">
                    <a:lumMod val="60000"/>
                    <a:lumOff val="40000"/>
                  </a:schemeClr>
                </a:solidFill>
              </a:rPr>
              <a:t>, even under the wings of the </a:t>
            </a:r>
            <a:r>
              <a:rPr lang="en-US" b="1" dirty="0" err="1">
                <a:solidFill>
                  <a:schemeClr val="accent3">
                    <a:lumMod val="60000"/>
                    <a:lumOff val="40000"/>
                  </a:schemeClr>
                </a:solidFill>
              </a:rPr>
              <a:t>cherubims</a:t>
            </a:r>
            <a:r>
              <a:rPr lang="en-US" b="1" dirty="0" smtClean="0">
                <a:solidFill>
                  <a:schemeClr val="accent3">
                    <a:lumMod val="60000"/>
                    <a:lumOff val="40000"/>
                  </a:schemeClr>
                </a:solidFill>
              </a:rPr>
              <a:t>:</a:t>
            </a:r>
            <a:endParaRPr lang="en-US" b="1" dirty="0">
              <a:solidFill>
                <a:schemeClr val="accent3">
                  <a:lumMod val="60000"/>
                  <a:lumOff val="40000"/>
                </a:schemeClr>
              </a:solidFill>
            </a:endParaRPr>
          </a:p>
          <a:p>
            <a:pPr marL="82296" indent="0" algn="ctr">
              <a:buNone/>
            </a:pPr>
            <a:endParaRPr lang="en-US" b="1" dirty="0" smtClean="0">
              <a:solidFill>
                <a:srgbClr val="0070C0"/>
              </a:solidFill>
            </a:endParaRPr>
          </a:p>
          <a:p>
            <a:endParaRPr lang="en-US" dirty="0"/>
          </a:p>
        </p:txBody>
      </p:sp>
      <p:pic>
        <p:nvPicPr>
          <p:cNvPr id="1028" name="Picture 4" descr="C:\Users\Rae\Desktop\holy of holies 5 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7164">
            <a:off x="4021212" y="438473"/>
            <a:ext cx="5074152" cy="4285501"/>
          </a:xfrm>
          <a:prstGeom prst="rect">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Rae\Desktop\hope of holies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55417">
            <a:off x="535656" y="1503575"/>
            <a:ext cx="3500123" cy="2625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27873"/>
            <a:ext cx="9372600" cy="1950939"/>
            <a:chOff x="1272906" y="162923"/>
            <a:chExt cx="7626350" cy="1659527"/>
          </a:xfrm>
        </p:grpSpPr>
        <p:pic>
          <p:nvPicPr>
            <p:cNvPr id="1029" name="Picture 5" descr="C:\Users\Rae\Desktop\gold banner 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2906" y="186633"/>
              <a:ext cx="7626350" cy="16358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1240387">
              <a:off x="1498692" y="162923"/>
              <a:ext cx="7099573" cy="158391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115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Edwardian Script ITC" pitchFamily="66" charset="0"/>
                </a:rPr>
                <a:t>Holy of Holies</a:t>
              </a:r>
              <a:endParaRPr lang="en-US" sz="115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Edwardian Script ITC" pitchFamily="66" charset="0"/>
              </a:endParaRPr>
            </a:p>
          </p:txBody>
        </p:sp>
      </p:grpSp>
      <p:sp>
        <p:nvSpPr>
          <p:cNvPr id="5" name="Content Placeholder 9"/>
          <p:cNvSpPr txBox="1">
            <a:spLocks/>
          </p:cNvSpPr>
          <p:nvPr/>
        </p:nvSpPr>
        <p:spPr>
          <a:xfrm>
            <a:off x="838200" y="4343400"/>
            <a:ext cx="4831077" cy="553721"/>
          </a:xfrm>
          <a:prstGeom prst="rect">
            <a:avLst/>
          </a:prstGeom>
          <a:solidFill>
            <a:schemeClr val="accent3">
              <a:lumMod val="50000"/>
            </a:schemeClr>
          </a:solidFill>
          <a:ln w="38100">
            <a:solidFill>
              <a:schemeClr val="accent2">
                <a:lumMod val="75000"/>
              </a:schemeClr>
            </a:solidFill>
          </a:ln>
          <a:scene3d>
            <a:camera prst="orthographicFront"/>
            <a:lightRig rig="threePt" dir="t"/>
          </a:scene3d>
          <a:sp3d>
            <a:bevelT w="114300" prst="artDeco"/>
          </a:sp3d>
        </p:spPr>
        <p:txBody>
          <a:bodyPr>
            <a:normAutofit fontScale="700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b="1" dirty="0" smtClean="0">
                <a:solidFill>
                  <a:schemeClr val="accent4">
                    <a:lumMod val="20000"/>
                    <a:lumOff val="80000"/>
                  </a:schemeClr>
                </a:solidFill>
              </a:rPr>
              <a:t>Where is this </a:t>
            </a:r>
            <a:r>
              <a:rPr lang="en-US" b="1" dirty="0" smtClean="0">
                <a:solidFill>
                  <a:schemeClr val="accent2">
                    <a:lumMod val="60000"/>
                    <a:lumOff val="40000"/>
                  </a:schemeClr>
                </a:solidFill>
              </a:rPr>
              <a:t>Most Holy of </a:t>
            </a:r>
            <a:r>
              <a:rPr lang="en-US" b="1" dirty="0">
                <a:solidFill>
                  <a:schemeClr val="accent2">
                    <a:lumMod val="60000"/>
                    <a:lumOff val="40000"/>
                  </a:schemeClr>
                </a:solidFill>
              </a:rPr>
              <a:t>H</a:t>
            </a:r>
            <a:r>
              <a:rPr lang="en-US" b="1" dirty="0" smtClean="0">
                <a:solidFill>
                  <a:schemeClr val="accent2">
                    <a:lumMod val="60000"/>
                    <a:lumOff val="40000"/>
                  </a:schemeClr>
                </a:solidFill>
              </a:rPr>
              <a:t>olies?</a:t>
            </a:r>
          </a:p>
          <a:p>
            <a:pPr marL="82296" indent="0" algn="ctr">
              <a:buFont typeface="Wingdings 2"/>
              <a:buNone/>
            </a:pPr>
            <a:endParaRPr lang="en-US" dirty="0"/>
          </a:p>
        </p:txBody>
      </p:sp>
    </p:spTree>
    <p:extLst>
      <p:ext uri="{BB962C8B-B14F-4D97-AF65-F5344CB8AC3E}">
        <p14:creationId xmlns:p14="http://schemas.microsoft.com/office/powerpoint/2010/main" val="807169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2000"/>
                            </p:stCondLst>
                            <p:childTnLst>
                              <p:par>
                                <p:cTn id="9" presetID="6" presetClass="entr" presetSubtype="32" fill="hold" nodeType="afterEffect">
                                  <p:stCondLst>
                                    <p:cond delay="2000"/>
                                  </p:stCondLst>
                                  <p:childTnLst>
                                    <p:set>
                                      <p:cBhvr>
                                        <p:cTn id="10" dur="1" fill="hold">
                                          <p:stCondLst>
                                            <p:cond delay="0"/>
                                          </p:stCondLst>
                                        </p:cTn>
                                        <p:tgtEl>
                                          <p:spTgt spid="1028"/>
                                        </p:tgtEl>
                                        <p:attrNameLst>
                                          <p:attrName>style.visibility</p:attrName>
                                        </p:attrNameLst>
                                      </p:cBhvr>
                                      <p:to>
                                        <p:strVal val="visible"/>
                                      </p:to>
                                    </p:set>
                                    <p:animEffect transition="in" filter="circle(out)">
                                      <p:cBhvr>
                                        <p:cTn id="11" dur="225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13F9A"/>
            </a:gs>
            <a:gs pos="62000">
              <a:srgbClr val="DFA6C0"/>
            </a:gs>
            <a:gs pos="100000">
              <a:schemeClr val="bg2">
                <a:shade val="55000"/>
                <a:satMod val="300000"/>
              </a:schemeClr>
            </a:gs>
          </a:gsLst>
          <a:path path="circle">
            <a:fillToRect l="-24500" t="-20000" r="124500" b="120000"/>
          </a:path>
        </a:gradFill>
        <a:effectLst/>
      </p:bgPr>
    </p:bg>
    <p:spTree>
      <p:nvGrpSpPr>
        <p:cNvPr id="1" name=""/>
        <p:cNvGrpSpPr/>
        <p:nvPr/>
      </p:nvGrpSpPr>
      <p:grpSpPr>
        <a:xfrm>
          <a:off x="0" y="0"/>
          <a:ext cx="0" cy="0"/>
          <a:chOff x="0" y="0"/>
          <a:chExt cx="0" cy="0"/>
        </a:xfrm>
      </p:grpSpPr>
      <p:pic>
        <p:nvPicPr>
          <p:cNvPr id="2050" name="Picture 2" descr="C:\Users\Rae\Desktop\bkgd 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356" y="0"/>
            <a:ext cx="8077200" cy="1447800"/>
          </a:xfrm>
          <a:prstGeom prst="rect">
            <a:avLst/>
          </a:prstGeom>
          <a:noFill/>
          <a:ln w="57150">
            <a:solidFill>
              <a:srgbClr val="CB6397"/>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BE6B4C8-6DDA-4719-BF51-32C23F81C6D0}" type="slidenum">
              <a:rPr lang="en-US" smtClean="0"/>
              <a:pPr/>
              <a:t>7</a:t>
            </a:fld>
            <a:endParaRPr lang="en-US" dirty="0"/>
          </a:p>
        </p:txBody>
      </p:sp>
      <p:sp>
        <p:nvSpPr>
          <p:cNvPr id="4" name="Content Placeholder 9"/>
          <p:cNvSpPr txBox="1">
            <a:spLocks/>
          </p:cNvSpPr>
          <p:nvPr/>
        </p:nvSpPr>
        <p:spPr>
          <a:xfrm>
            <a:off x="1219200" y="5524500"/>
            <a:ext cx="6896100" cy="1104900"/>
          </a:xfrm>
          <a:prstGeom prst="rect">
            <a:avLst/>
          </a:prstGeom>
          <a:solidFill>
            <a:schemeClr val="accent4">
              <a:lumMod val="40000"/>
              <a:lumOff val="60000"/>
            </a:schemeClr>
          </a:solidFill>
          <a:ln w="38100">
            <a:solidFill>
              <a:srgbClr val="002060"/>
            </a:solidFill>
          </a:ln>
          <a:scene3d>
            <a:camera prst="orthographicFront"/>
            <a:lightRig rig="threePt" dir="t"/>
          </a:scene3d>
          <a:sp3d>
            <a:bevelT w="114300" prst="artDeco"/>
          </a:sp3d>
        </p:spPr>
        <p:txBody>
          <a:bodyPr>
            <a:normAutofit fontScale="625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endParaRPr lang="en-US" sz="800" b="1" dirty="0" smtClean="0">
              <a:solidFill>
                <a:srgbClr val="0070C0"/>
              </a:solidFill>
            </a:endParaRPr>
          </a:p>
          <a:p>
            <a:pPr marL="82296" indent="0" algn="ctr">
              <a:buNone/>
            </a:pPr>
            <a:r>
              <a:rPr lang="en-US" b="1" dirty="0" smtClean="0">
                <a:solidFill>
                  <a:srgbClr val="0070C0"/>
                </a:solidFill>
              </a:rPr>
              <a:t>Song 1:1  </a:t>
            </a:r>
            <a:r>
              <a:rPr lang="en-US" b="1" dirty="0" smtClean="0">
                <a:solidFill>
                  <a:schemeClr val="accent3">
                    <a:lumMod val="60000"/>
                    <a:lumOff val="40000"/>
                  </a:schemeClr>
                </a:solidFill>
              </a:rPr>
              <a:t>The Song of songs, </a:t>
            </a:r>
            <a:r>
              <a:rPr lang="en-US" b="1" dirty="0" smtClean="0">
                <a:solidFill>
                  <a:srgbClr val="0070C0"/>
                </a:solidFill>
              </a:rPr>
              <a:t> </a:t>
            </a:r>
            <a:r>
              <a:rPr lang="en-US" b="1" dirty="0">
                <a:solidFill>
                  <a:srgbClr val="0070C0"/>
                </a:solidFill>
              </a:rPr>
              <a:t>which is Solomon's</a:t>
            </a:r>
            <a:r>
              <a:rPr lang="en-US" b="1" dirty="0" smtClean="0">
                <a:solidFill>
                  <a:srgbClr val="0070C0"/>
                </a:solidFill>
              </a:rPr>
              <a:t>.</a:t>
            </a:r>
            <a:endParaRPr lang="en-US" b="1" dirty="0">
              <a:solidFill>
                <a:srgbClr val="0070C0"/>
              </a:solidFill>
            </a:endParaRPr>
          </a:p>
          <a:p>
            <a:pPr marL="82296" indent="0" algn="ctr">
              <a:buNone/>
            </a:pPr>
            <a:r>
              <a:rPr lang="en-US" b="1" dirty="0" smtClean="0">
                <a:solidFill>
                  <a:srgbClr val="0070C0"/>
                </a:solidFill>
              </a:rPr>
              <a:t>Song 6:3  I </a:t>
            </a:r>
            <a:r>
              <a:rPr lang="en-US" b="1" dirty="0">
                <a:solidFill>
                  <a:srgbClr val="0070C0"/>
                </a:solidFill>
              </a:rPr>
              <a:t>am my </a:t>
            </a:r>
            <a:r>
              <a:rPr lang="en-US" b="1" dirty="0" smtClean="0">
                <a:solidFill>
                  <a:schemeClr val="accent3">
                    <a:lumMod val="60000"/>
                    <a:lumOff val="40000"/>
                  </a:schemeClr>
                </a:solidFill>
              </a:rPr>
              <a:t>beloved's,</a:t>
            </a:r>
            <a:r>
              <a:rPr lang="en-US" b="1" dirty="0" smtClean="0">
                <a:solidFill>
                  <a:srgbClr val="0070C0"/>
                </a:solidFill>
              </a:rPr>
              <a:t> </a:t>
            </a:r>
            <a:br>
              <a:rPr lang="en-US" b="1" dirty="0" smtClean="0">
                <a:solidFill>
                  <a:srgbClr val="0070C0"/>
                </a:solidFill>
              </a:rPr>
            </a:br>
            <a:r>
              <a:rPr lang="en-US" b="1" dirty="0" smtClean="0">
                <a:solidFill>
                  <a:srgbClr val="0070C0"/>
                </a:solidFill>
              </a:rPr>
              <a:t>and </a:t>
            </a:r>
            <a:r>
              <a:rPr lang="en-US" b="1" dirty="0">
                <a:solidFill>
                  <a:srgbClr val="0070C0"/>
                </a:solidFill>
              </a:rPr>
              <a:t>my </a:t>
            </a:r>
            <a:r>
              <a:rPr lang="en-US" b="1" dirty="0">
                <a:solidFill>
                  <a:schemeClr val="accent3">
                    <a:lumMod val="60000"/>
                    <a:lumOff val="40000"/>
                  </a:schemeClr>
                </a:solidFill>
              </a:rPr>
              <a:t>beloved</a:t>
            </a:r>
            <a:r>
              <a:rPr lang="en-US" b="1" dirty="0">
                <a:solidFill>
                  <a:srgbClr val="0070C0"/>
                </a:solidFill>
              </a:rPr>
              <a:t> is mine: </a:t>
            </a:r>
          </a:p>
          <a:p>
            <a:pPr marL="82296" indent="0">
              <a:buFont typeface="Wingdings 2"/>
              <a:buNone/>
            </a:pPr>
            <a:endParaRPr lang="en-US" dirty="0" smtClean="0"/>
          </a:p>
          <a:p>
            <a:endParaRPr lang="en-US" dirty="0"/>
          </a:p>
        </p:txBody>
      </p:sp>
      <p:sp>
        <p:nvSpPr>
          <p:cNvPr id="5" name="Content Placeholder 9"/>
          <p:cNvSpPr txBox="1">
            <a:spLocks/>
          </p:cNvSpPr>
          <p:nvPr/>
        </p:nvSpPr>
        <p:spPr>
          <a:xfrm>
            <a:off x="7315200" y="1931504"/>
            <a:ext cx="1600200" cy="1358348"/>
          </a:xfrm>
          <a:prstGeom prst="rect">
            <a:avLst/>
          </a:prstGeom>
          <a:solidFill>
            <a:schemeClr val="accent4">
              <a:lumMod val="40000"/>
              <a:lumOff val="60000"/>
            </a:schemeClr>
          </a:solidFill>
          <a:ln w="38100">
            <a:solidFill>
              <a:srgbClr val="002060"/>
            </a:solidFill>
          </a:ln>
          <a:scene3d>
            <a:camera prst="orthographicFront"/>
            <a:lightRig rig="threePt" dir="t"/>
          </a:scene3d>
          <a:sp3d>
            <a:bevelT w="114300" prst="artDeco"/>
          </a:sp3d>
        </p:spPr>
        <p:txBody>
          <a:bodyPr>
            <a:normAutofit fontScale="775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b="1" dirty="0" smtClean="0">
                <a:solidFill>
                  <a:schemeClr val="accent3">
                    <a:lumMod val="60000"/>
                    <a:lumOff val="40000"/>
                  </a:schemeClr>
                </a:solidFill>
              </a:rPr>
              <a:t>What is this</a:t>
            </a:r>
            <a:br>
              <a:rPr lang="en-US" b="1" dirty="0" smtClean="0">
                <a:solidFill>
                  <a:schemeClr val="accent3">
                    <a:lumMod val="60000"/>
                    <a:lumOff val="40000"/>
                  </a:schemeClr>
                </a:solidFill>
              </a:rPr>
            </a:br>
            <a:r>
              <a:rPr lang="en-US" b="1" dirty="0" smtClean="0">
                <a:solidFill>
                  <a:srgbClr val="0070C0"/>
                </a:solidFill>
              </a:rPr>
              <a:t>Song of Songs?</a:t>
            </a:r>
            <a:endParaRPr lang="en-US" dirty="0"/>
          </a:p>
        </p:txBody>
      </p:sp>
      <p:pic>
        <p:nvPicPr>
          <p:cNvPr id="6147" name="Picture 3" descr="C:\Users\Rae\Desktop\Kelowna PPT art\song of songs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600200"/>
            <a:ext cx="5913438" cy="3598390"/>
          </a:xfrm>
          <a:prstGeom prst="rect">
            <a:avLst/>
          </a:prstGeom>
          <a:noFill/>
          <a:ln w="38100">
            <a:solidFill>
              <a:srgbClr val="CB6397"/>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0356" y="-152400"/>
            <a:ext cx="8077200" cy="156966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600" b="1" spc="300" dirty="0" smtClean="0">
                <a:ln w="50800"/>
                <a:solidFill>
                  <a:schemeClr val="bg1">
                    <a:shade val="50000"/>
                  </a:schemeClr>
                </a:solidFill>
                <a:latin typeface="Edwardian Script ITC" pitchFamily="66" charset="0"/>
              </a:rPr>
              <a:t>Song of Songs</a:t>
            </a:r>
            <a:endParaRPr lang="en-US" sz="9600" b="1" spc="300" dirty="0">
              <a:ln w="50800"/>
              <a:solidFill>
                <a:schemeClr val="bg1">
                  <a:shade val="50000"/>
                </a:schemeClr>
              </a:solidFill>
              <a:latin typeface="Edwardian Script ITC" pitchFamily="66" charset="0"/>
            </a:endParaRPr>
          </a:p>
        </p:txBody>
      </p:sp>
      <p:sp>
        <p:nvSpPr>
          <p:cNvPr id="8" name="Content Placeholder 9"/>
          <p:cNvSpPr txBox="1">
            <a:spLocks/>
          </p:cNvSpPr>
          <p:nvPr/>
        </p:nvSpPr>
        <p:spPr>
          <a:xfrm>
            <a:off x="7301753" y="3518452"/>
            <a:ext cx="1600200" cy="1358348"/>
          </a:xfrm>
          <a:prstGeom prst="rect">
            <a:avLst/>
          </a:prstGeom>
          <a:solidFill>
            <a:schemeClr val="accent4">
              <a:lumMod val="40000"/>
              <a:lumOff val="60000"/>
            </a:schemeClr>
          </a:solidFill>
          <a:ln w="38100">
            <a:solidFill>
              <a:srgbClr val="002060"/>
            </a:solidFill>
          </a:ln>
          <a:scene3d>
            <a:camera prst="orthographicFront"/>
            <a:lightRig rig="threePt" dir="t"/>
          </a:scene3d>
          <a:sp3d>
            <a:bevelT w="114300" prst="artDeco"/>
          </a:sp3d>
        </p:spPr>
        <p:txBody>
          <a:bodyPr>
            <a:normAutofit fontScale="700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b="1" dirty="0" smtClean="0">
                <a:solidFill>
                  <a:schemeClr val="accent3">
                    <a:lumMod val="60000"/>
                    <a:lumOff val="40000"/>
                  </a:schemeClr>
                </a:solidFill>
              </a:rPr>
              <a:t>Who is this</a:t>
            </a:r>
            <a:br>
              <a:rPr lang="en-US" b="1" dirty="0" smtClean="0">
                <a:solidFill>
                  <a:schemeClr val="accent3">
                    <a:lumMod val="60000"/>
                    <a:lumOff val="40000"/>
                  </a:schemeClr>
                </a:solidFill>
              </a:rPr>
            </a:br>
            <a:r>
              <a:rPr lang="en-US" b="1" dirty="0" smtClean="0">
                <a:solidFill>
                  <a:srgbClr val="0070C0"/>
                </a:solidFill>
              </a:rPr>
              <a:t>Beloved of beloved’s?</a:t>
            </a:r>
            <a:endParaRPr lang="en-US" dirty="0"/>
          </a:p>
        </p:txBody>
      </p:sp>
      <p:sp>
        <p:nvSpPr>
          <p:cNvPr id="6" name="Rectangle 5"/>
          <p:cNvSpPr/>
          <p:nvPr/>
        </p:nvSpPr>
        <p:spPr>
          <a:xfrm>
            <a:off x="5669781" y="1996440"/>
            <a:ext cx="301686" cy="52322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outerShdw blurRad="25400" algn="tl" rotWithShape="0">
                    <a:srgbClr val="000000">
                      <a:alpha val="43000"/>
                    </a:srgbClr>
                  </a:outerShdw>
                </a:effectLst>
              </a:rPr>
              <a:t>:</a:t>
            </a:r>
            <a:endParaRPr lang="en-US" sz="28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227550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23000">
              <a:srgbClr val="CCECFF"/>
            </a:gs>
            <a:gs pos="76000">
              <a:schemeClr val="bg2">
                <a:tint val="85000"/>
                <a:satMod val="320000"/>
              </a:schemeClr>
            </a:gs>
            <a:gs pos="100000">
              <a:schemeClr val="bg2">
                <a:shade val="55000"/>
                <a:satMod val="300000"/>
              </a:schemeClr>
            </a:gs>
          </a:gsLst>
          <a:path path="circle">
            <a:fillToRect l="-24500" t="-20000" r="124500" b="120000"/>
          </a:path>
        </a:gradFill>
        <a:effectLst/>
      </p:bgPr>
    </p:bg>
    <p:spTree>
      <p:nvGrpSpPr>
        <p:cNvPr id="1" name=""/>
        <p:cNvGrpSpPr/>
        <p:nvPr/>
      </p:nvGrpSpPr>
      <p:grpSpPr>
        <a:xfrm>
          <a:off x="0" y="0"/>
          <a:ext cx="0" cy="0"/>
          <a:chOff x="0" y="0"/>
          <a:chExt cx="0" cy="0"/>
        </a:xfrm>
      </p:grpSpPr>
      <p:pic>
        <p:nvPicPr>
          <p:cNvPr id="8201" name="Picture 9" descr="C:\Users\Rae\Desktop\PPT bkgd's\pastels 6 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038"/>
            <a:ext cx="8153400" cy="969964"/>
          </a:xfrm>
          <a:prstGeom prst="rect">
            <a:avLst/>
          </a:prstGeom>
          <a:noFill/>
          <a:ln w="38100">
            <a:solidFill>
              <a:srgbClr val="FEE7D6"/>
            </a:solid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8202" name="Picture 10" descr="C:\Users\Rae\Desktop\Kelowna PPT art\wedding of weddings 5 - 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969963"/>
            <a:ext cx="8153400" cy="39830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152400"/>
            <a:ext cx="7772400" cy="110799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6600" b="1" dirty="0" smtClean="0">
                <a:solidFill>
                  <a:schemeClr val="accent3">
                    <a:lumMod val="60000"/>
                    <a:lumOff val="40000"/>
                  </a:schemeClr>
                </a:solidFill>
                <a:latin typeface="Edwardian Script ITC" pitchFamily="66" charset="0"/>
              </a:rPr>
              <a:t>Awaiting the King</a:t>
            </a:r>
            <a:endParaRPr lang="en-US" sz="6600" b="1" dirty="0">
              <a:solidFill>
                <a:schemeClr val="accent3">
                  <a:lumMod val="60000"/>
                  <a:lumOff val="40000"/>
                </a:schemeClr>
              </a:solidFill>
              <a:latin typeface="Edwardian Script ITC" pitchFamily="66" charset="0"/>
            </a:endParaRPr>
          </a:p>
        </p:txBody>
      </p:sp>
      <p:pic>
        <p:nvPicPr>
          <p:cNvPr id="17" name="Picture 9" descr="C:\Users\Rae\Desktop\PPT bkgd's\pastels 6 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972050"/>
            <a:ext cx="8153400" cy="1885950"/>
          </a:xfrm>
          <a:prstGeom prst="rect">
            <a:avLst/>
          </a:prstGeom>
          <a:noFill/>
          <a:ln w="38100">
            <a:solidFill>
              <a:srgbClr val="FEE7D6"/>
            </a:solid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610600" y="6248400"/>
            <a:ext cx="457200" cy="476250"/>
          </a:xfrm>
        </p:spPr>
        <p:txBody>
          <a:bodyPr/>
          <a:lstStyle/>
          <a:p>
            <a:fld id="{2BE6B4C8-6DDA-4719-BF51-32C23F81C6D0}" type="slidenum">
              <a:rPr lang="en-US" smtClean="0"/>
              <a:pPr/>
              <a:t>8</a:t>
            </a:fld>
            <a:endParaRPr lang="en-US" dirty="0"/>
          </a:p>
        </p:txBody>
      </p:sp>
      <p:sp>
        <p:nvSpPr>
          <p:cNvPr id="4" name="Content Placeholder 9"/>
          <p:cNvSpPr txBox="1">
            <a:spLocks/>
          </p:cNvSpPr>
          <p:nvPr/>
        </p:nvSpPr>
        <p:spPr>
          <a:xfrm>
            <a:off x="1676400" y="5334000"/>
            <a:ext cx="6896100" cy="11049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rgbClr val="002060"/>
            </a:solidFill>
          </a:ln>
          <a:scene3d>
            <a:camera prst="orthographicFront"/>
            <a:lightRig rig="threePt" dir="t"/>
          </a:scene3d>
          <a:sp3d>
            <a:bevelT w="114300" prst="artDeco"/>
          </a:sp3d>
        </p:spPr>
        <p:txBody>
          <a:bodyPr>
            <a:normAutofit fontScale="700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endParaRPr lang="en-US" sz="800" b="1" dirty="0" smtClean="0">
              <a:solidFill>
                <a:srgbClr val="0070C0"/>
              </a:solidFill>
            </a:endParaRPr>
          </a:p>
          <a:p>
            <a:pPr marL="82296" indent="0" algn="ctr">
              <a:buNone/>
            </a:pPr>
            <a:r>
              <a:rPr lang="en-US" b="1" dirty="0">
                <a:solidFill>
                  <a:srgbClr val="0070C0"/>
                </a:solidFill>
              </a:rPr>
              <a:t>Rev </a:t>
            </a:r>
            <a:r>
              <a:rPr lang="en-US" b="1" dirty="0" smtClean="0">
                <a:solidFill>
                  <a:srgbClr val="0070C0"/>
                </a:solidFill>
              </a:rPr>
              <a:t>19:7  Let </a:t>
            </a:r>
            <a:r>
              <a:rPr lang="en-US" b="1" dirty="0">
                <a:solidFill>
                  <a:srgbClr val="0070C0"/>
                </a:solidFill>
              </a:rPr>
              <a:t>us be glad and rejoice, and give honour to him: </a:t>
            </a:r>
            <a:r>
              <a:rPr lang="en-US" b="1" dirty="0">
                <a:solidFill>
                  <a:schemeClr val="accent3">
                    <a:lumMod val="60000"/>
                    <a:lumOff val="40000"/>
                  </a:schemeClr>
                </a:solidFill>
              </a:rPr>
              <a:t>for the marriage of the Lamb is come, </a:t>
            </a:r>
            <a:r>
              <a:rPr lang="en-US" b="1" dirty="0">
                <a:solidFill>
                  <a:srgbClr val="0070C0"/>
                </a:solidFill>
              </a:rPr>
              <a:t>and his wife hath made herself ready</a:t>
            </a:r>
            <a:r>
              <a:rPr lang="en-US" b="1" dirty="0" smtClean="0">
                <a:solidFill>
                  <a:srgbClr val="0070C0"/>
                </a:solidFill>
              </a:rPr>
              <a:t>.</a:t>
            </a:r>
            <a:endParaRPr lang="en-US" b="1" dirty="0">
              <a:solidFill>
                <a:srgbClr val="0070C0"/>
              </a:solidFill>
            </a:endParaRPr>
          </a:p>
          <a:p>
            <a:pPr marL="82296" indent="0" algn="ctr">
              <a:buNone/>
            </a:pPr>
            <a:endParaRPr lang="en-US" b="1" dirty="0" smtClean="0">
              <a:solidFill>
                <a:srgbClr val="0070C0"/>
              </a:solidFill>
            </a:endParaRPr>
          </a:p>
          <a:p>
            <a:pPr marL="82296" indent="0">
              <a:buFont typeface="Wingdings 2"/>
              <a:buNone/>
            </a:pPr>
            <a:endParaRPr lang="en-US" dirty="0" smtClean="0"/>
          </a:p>
          <a:p>
            <a:endParaRPr lang="en-US" dirty="0"/>
          </a:p>
        </p:txBody>
      </p:sp>
      <p:sp>
        <p:nvSpPr>
          <p:cNvPr id="5" name="Content Placeholder 9"/>
          <p:cNvSpPr txBox="1">
            <a:spLocks/>
          </p:cNvSpPr>
          <p:nvPr/>
        </p:nvSpPr>
        <p:spPr>
          <a:xfrm>
            <a:off x="6477000" y="3276600"/>
            <a:ext cx="2286000" cy="1358348"/>
          </a:xfrm>
          <a:prstGeom prst="rect">
            <a:avLst/>
          </a:prstGeom>
          <a:solidFill>
            <a:schemeClr val="accent4">
              <a:lumMod val="40000"/>
              <a:lumOff val="60000"/>
            </a:schemeClr>
          </a:solidFill>
          <a:ln w="38100">
            <a:solidFill>
              <a:srgbClr val="002060"/>
            </a:solidFill>
          </a:ln>
          <a:scene3d>
            <a:camera prst="orthographicFront"/>
            <a:lightRig rig="threePt" dir="t"/>
          </a:scene3d>
          <a:sp3d>
            <a:bevelT w="114300" prst="artDeco"/>
          </a:sp3d>
        </p:spPr>
        <p:txBody>
          <a:bodyPr>
            <a:normAutofit fontScale="775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b="1" dirty="0" smtClean="0">
                <a:solidFill>
                  <a:schemeClr val="accent3">
                    <a:lumMod val="60000"/>
                    <a:lumOff val="40000"/>
                  </a:schemeClr>
                </a:solidFill>
              </a:rPr>
              <a:t>Who is this Bride </a:t>
            </a:r>
            <a:br>
              <a:rPr lang="en-US" b="1" dirty="0" smtClean="0">
                <a:solidFill>
                  <a:schemeClr val="accent3">
                    <a:lumMod val="60000"/>
                    <a:lumOff val="40000"/>
                  </a:schemeClr>
                </a:solidFill>
              </a:rPr>
            </a:br>
            <a:r>
              <a:rPr lang="en-US" b="1" dirty="0">
                <a:solidFill>
                  <a:srgbClr val="0070C0"/>
                </a:solidFill>
              </a:rPr>
              <a:t> </a:t>
            </a:r>
            <a:r>
              <a:rPr lang="en-US" b="1" dirty="0" smtClean="0">
                <a:solidFill>
                  <a:srgbClr val="0070C0"/>
                </a:solidFill>
              </a:rPr>
              <a:t>waiting for </a:t>
            </a:r>
            <a:br>
              <a:rPr lang="en-US" b="1" dirty="0" smtClean="0">
                <a:solidFill>
                  <a:srgbClr val="0070C0"/>
                </a:solidFill>
              </a:rPr>
            </a:br>
            <a:r>
              <a:rPr lang="en-US" b="1" dirty="0" smtClean="0">
                <a:solidFill>
                  <a:srgbClr val="0070C0"/>
                </a:solidFill>
              </a:rPr>
              <a:t>her Beloved?</a:t>
            </a:r>
            <a:endParaRPr lang="en-US" dirty="0"/>
          </a:p>
        </p:txBody>
      </p:sp>
    </p:spTree>
    <p:extLst>
      <p:ext uri="{BB962C8B-B14F-4D97-AF65-F5344CB8AC3E}">
        <p14:creationId xmlns:p14="http://schemas.microsoft.com/office/powerpoint/2010/main" val="24665275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60000"/>
                <a:satMod val="355000"/>
              </a:schemeClr>
            </a:gs>
            <a:gs pos="52000">
              <a:schemeClr val="bg1"/>
            </a:gs>
            <a:gs pos="100000">
              <a:schemeClr val="bg2">
                <a:shade val="55000"/>
                <a:satMod val="300000"/>
              </a:schemeClr>
            </a:gs>
          </a:gsLst>
          <a:path path="circle">
            <a:fillToRect l="-24500" t="-20000" r="124500" b="120000"/>
          </a:path>
        </a:gradFill>
        <a:effectLst/>
      </p:bgPr>
    </p:bg>
    <p:spTree>
      <p:nvGrpSpPr>
        <p:cNvPr id="1" name=""/>
        <p:cNvGrpSpPr/>
        <p:nvPr/>
      </p:nvGrpSpPr>
      <p:grpSpPr>
        <a:xfrm>
          <a:off x="0" y="0"/>
          <a:ext cx="0" cy="0"/>
          <a:chOff x="0" y="0"/>
          <a:chExt cx="0" cy="0"/>
        </a:xfrm>
      </p:grpSpPr>
      <p:pic>
        <p:nvPicPr>
          <p:cNvPr id="7170" name="Picture 2" descr="C:\Users\Rae\Desktop\Kelowna PPT art\wedding of wedding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0"/>
            <a:ext cx="8153400" cy="685800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4" name="Content Placeholder 9"/>
          <p:cNvSpPr txBox="1">
            <a:spLocks/>
          </p:cNvSpPr>
          <p:nvPr/>
        </p:nvSpPr>
        <p:spPr>
          <a:xfrm>
            <a:off x="1905000" y="5791200"/>
            <a:ext cx="5943600" cy="914400"/>
          </a:xfrm>
          <a:prstGeom prst="rect">
            <a:avLst/>
          </a:prstGeom>
          <a:solidFill>
            <a:schemeClr val="accent6">
              <a:lumMod val="20000"/>
              <a:lumOff val="80000"/>
            </a:schemeClr>
          </a:solidFill>
          <a:ln w="38100">
            <a:solidFill>
              <a:srgbClr val="002060"/>
            </a:solidFill>
          </a:ln>
          <a:scene3d>
            <a:camera prst="orthographicFront"/>
            <a:lightRig rig="threePt" dir="t"/>
          </a:scene3d>
          <a:sp3d>
            <a:bevelT w="114300" prst="artDeco"/>
          </a:sp3d>
        </p:spPr>
        <p:txBody>
          <a:bodyPr>
            <a:normAutofit fontScale="550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endParaRPr lang="en-US" sz="800" b="1" dirty="0" smtClean="0">
              <a:solidFill>
                <a:srgbClr val="0070C0"/>
              </a:solidFill>
            </a:endParaRPr>
          </a:p>
          <a:p>
            <a:pPr marL="82296" indent="0" algn="ctr">
              <a:buNone/>
            </a:pPr>
            <a:r>
              <a:rPr lang="en-US" b="1" dirty="0">
                <a:solidFill>
                  <a:srgbClr val="0070C0"/>
                </a:solidFill>
              </a:rPr>
              <a:t>Matt </a:t>
            </a:r>
            <a:r>
              <a:rPr lang="en-US" b="1" dirty="0" smtClean="0">
                <a:solidFill>
                  <a:srgbClr val="0070C0"/>
                </a:solidFill>
              </a:rPr>
              <a:t>22:3  And </a:t>
            </a:r>
            <a:r>
              <a:rPr lang="en-US" b="1" dirty="0">
                <a:solidFill>
                  <a:srgbClr val="0070C0"/>
                </a:solidFill>
              </a:rPr>
              <a:t>sent forth his servants </a:t>
            </a:r>
            <a:r>
              <a:rPr lang="en-US" b="1" dirty="0" smtClean="0">
                <a:solidFill>
                  <a:srgbClr val="0070C0"/>
                </a:solidFill>
              </a:rPr>
              <a:t/>
            </a:r>
            <a:br>
              <a:rPr lang="en-US" b="1" dirty="0" smtClean="0">
                <a:solidFill>
                  <a:srgbClr val="0070C0"/>
                </a:solidFill>
              </a:rPr>
            </a:br>
            <a:r>
              <a:rPr lang="en-US" sz="6500" b="1" dirty="0" smtClean="0">
                <a:solidFill>
                  <a:schemeClr val="accent3">
                    <a:lumMod val="60000"/>
                    <a:lumOff val="40000"/>
                  </a:schemeClr>
                </a:solidFill>
                <a:latin typeface="Edwardian Script ITC" pitchFamily="66" charset="0"/>
              </a:rPr>
              <a:t>to </a:t>
            </a:r>
            <a:r>
              <a:rPr lang="en-US" sz="6500" b="1" dirty="0">
                <a:solidFill>
                  <a:schemeClr val="accent3">
                    <a:lumMod val="60000"/>
                    <a:lumOff val="40000"/>
                  </a:schemeClr>
                </a:solidFill>
                <a:latin typeface="Edwardian Script ITC" pitchFamily="66" charset="0"/>
              </a:rPr>
              <a:t>call </a:t>
            </a:r>
            <a:r>
              <a:rPr lang="en-US" sz="6500" b="1" dirty="0" smtClean="0">
                <a:solidFill>
                  <a:schemeClr val="accent3">
                    <a:lumMod val="60000"/>
                    <a:lumOff val="40000"/>
                  </a:schemeClr>
                </a:solidFill>
                <a:latin typeface="Edwardian Script ITC" pitchFamily="66" charset="0"/>
              </a:rPr>
              <a:t>them  </a:t>
            </a:r>
            <a:r>
              <a:rPr lang="en-US" b="1" dirty="0">
                <a:solidFill>
                  <a:srgbClr val="0070C0"/>
                </a:solidFill>
              </a:rPr>
              <a:t>that were bidden </a:t>
            </a:r>
            <a:r>
              <a:rPr lang="en-US" sz="6500" b="1" dirty="0">
                <a:solidFill>
                  <a:schemeClr val="accent3">
                    <a:lumMod val="60000"/>
                    <a:lumOff val="40000"/>
                  </a:schemeClr>
                </a:solidFill>
                <a:latin typeface="Edwardian Script ITC" pitchFamily="66" charset="0"/>
              </a:rPr>
              <a:t>to the </a:t>
            </a:r>
            <a:r>
              <a:rPr lang="en-US" sz="6500" b="1" dirty="0" smtClean="0">
                <a:solidFill>
                  <a:schemeClr val="accent3">
                    <a:lumMod val="60000"/>
                    <a:lumOff val="40000"/>
                  </a:schemeClr>
                </a:solidFill>
                <a:latin typeface="Edwardian Script ITC" pitchFamily="66" charset="0"/>
              </a:rPr>
              <a:t>wedding</a:t>
            </a:r>
            <a:r>
              <a:rPr lang="en-US" sz="6500" b="1" dirty="0">
                <a:solidFill>
                  <a:schemeClr val="accent3">
                    <a:lumMod val="60000"/>
                    <a:lumOff val="40000"/>
                  </a:schemeClr>
                </a:solidFill>
                <a:latin typeface="Edwardian Script ITC" pitchFamily="66" charset="0"/>
              </a:rPr>
              <a:t>.</a:t>
            </a:r>
          </a:p>
        </p:txBody>
      </p:sp>
      <p:sp>
        <p:nvSpPr>
          <p:cNvPr id="9" name="Title 8"/>
          <p:cNvSpPr>
            <a:spLocks noGrp="1"/>
          </p:cNvSpPr>
          <p:nvPr>
            <p:ph type="title"/>
          </p:nvPr>
        </p:nvSpPr>
        <p:spPr>
          <a:xfrm>
            <a:off x="990600" y="0"/>
            <a:ext cx="8153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spc="0" dirty="0" smtClean="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dwardian Script ITC" pitchFamily="66" charset="0"/>
              </a:rPr>
              <a:t>Wedding of All Weddings</a:t>
            </a:r>
            <a:endParaRPr lang="en-US" sz="7200" spc="0" dirty="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dwardian Script ITC" pitchFamily="66" charset="0"/>
            </a:endParaRPr>
          </a:p>
        </p:txBody>
      </p:sp>
      <p:sp>
        <p:nvSpPr>
          <p:cNvPr id="3" name="Slide Number Placeholder 2"/>
          <p:cNvSpPr>
            <a:spLocks noGrp="1"/>
          </p:cNvSpPr>
          <p:nvPr>
            <p:ph type="sldNum" sz="quarter" idx="12"/>
          </p:nvPr>
        </p:nvSpPr>
        <p:spPr/>
        <p:txBody>
          <a:bodyPr/>
          <a:lstStyle/>
          <a:p>
            <a:fld id="{2BE6B4C8-6DDA-4719-BF51-32C23F81C6D0}" type="slidenum">
              <a:rPr lang="en-US" smtClean="0">
                <a:solidFill>
                  <a:schemeClr val="bg1"/>
                </a:solidFill>
              </a:rPr>
              <a:pPr/>
              <a:t>9</a:t>
            </a:fld>
            <a:endParaRPr lang="en-US" dirty="0">
              <a:solidFill>
                <a:schemeClr val="bg1"/>
              </a:solidFill>
            </a:endParaRPr>
          </a:p>
        </p:txBody>
      </p:sp>
      <p:sp>
        <p:nvSpPr>
          <p:cNvPr id="5" name="Content Placeholder 9"/>
          <p:cNvSpPr txBox="1">
            <a:spLocks/>
          </p:cNvSpPr>
          <p:nvPr/>
        </p:nvSpPr>
        <p:spPr>
          <a:xfrm>
            <a:off x="5257800" y="4572000"/>
            <a:ext cx="3552824" cy="990600"/>
          </a:xfrm>
          <a:prstGeom prst="rect">
            <a:avLst/>
          </a:prstGeom>
          <a:solidFill>
            <a:schemeClr val="accent6">
              <a:lumMod val="20000"/>
              <a:lumOff val="80000"/>
            </a:schemeClr>
          </a:solidFill>
          <a:ln w="38100">
            <a:solidFill>
              <a:srgbClr val="002060"/>
            </a:solidFill>
          </a:ln>
          <a:scene3d>
            <a:camera prst="orthographicFront"/>
            <a:lightRig rig="threePt" dir="t"/>
          </a:scene3d>
          <a:sp3d>
            <a:bevelT w="114300" prst="artDeco"/>
          </a:sp3d>
        </p:spPr>
        <p:txBody>
          <a:bodyPr>
            <a:normAutofit fontScale="40000" lnSpcReduction="20000"/>
            <a:sp3d extrusionH="57150">
              <a:bevelT w="38100" h="38100" prst="angle"/>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Arial" pitchFamily="34" charset="0"/>
                <a:ea typeface="+mn-ea"/>
                <a:cs typeface="Arial" pitchFamily="34" charset="0"/>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sz="600" b="1" dirty="0" smtClean="0">
              <a:solidFill>
                <a:srgbClr val="0070C0"/>
              </a:solidFill>
            </a:endParaRPr>
          </a:p>
          <a:p>
            <a:pPr marL="82296" indent="0" algn="ctr">
              <a:buFont typeface="Wingdings 2"/>
              <a:buNone/>
            </a:pPr>
            <a:r>
              <a:rPr lang="en-US" sz="6000" b="1" dirty="0" smtClean="0">
                <a:solidFill>
                  <a:schemeClr val="accent3">
                    <a:lumMod val="60000"/>
                    <a:lumOff val="40000"/>
                  </a:schemeClr>
                </a:solidFill>
              </a:rPr>
              <a:t>What is this</a:t>
            </a:r>
            <a:br>
              <a:rPr lang="en-US" sz="6000" b="1" dirty="0" smtClean="0">
                <a:solidFill>
                  <a:schemeClr val="accent3">
                    <a:lumMod val="60000"/>
                    <a:lumOff val="40000"/>
                  </a:schemeClr>
                </a:solidFill>
              </a:rPr>
            </a:br>
            <a:r>
              <a:rPr lang="en-US" sz="9000" b="1" dirty="0" smtClean="0">
                <a:solidFill>
                  <a:srgbClr val="0070C0"/>
                </a:solidFill>
                <a:latin typeface="Edwardian Script ITC" pitchFamily="66" charset="0"/>
              </a:rPr>
              <a:t>Wedding of Weddings?</a:t>
            </a:r>
            <a:endParaRPr lang="en-US" sz="9000" dirty="0">
              <a:latin typeface="Edwardian Script ITC" pitchFamily="66" charset="0"/>
            </a:endParaRPr>
          </a:p>
        </p:txBody>
      </p:sp>
    </p:spTree>
    <p:extLst>
      <p:ext uri="{BB962C8B-B14F-4D97-AF65-F5344CB8AC3E}">
        <p14:creationId xmlns:p14="http://schemas.microsoft.com/office/powerpoint/2010/main" val="10959051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9284</TotalTime>
  <Words>1756</Words>
  <Application>Microsoft Office PowerPoint</Application>
  <PresentationFormat>On-screen Show (4:3)</PresentationFormat>
  <Paragraphs>521</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Calendar of</vt:lpstr>
      <vt:lpstr>Yahuah’s Covenant Calendar</vt:lpstr>
      <vt:lpstr>Prayerfully Ponder the  Following Information</vt:lpstr>
      <vt:lpstr>PowerPoint Presentation</vt:lpstr>
      <vt:lpstr>PowerPoint Presentation</vt:lpstr>
      <vt:lpstr>PowerPoint Presentation</vt:lpstr>
      <vt:lpstr>PowerPoint Presentation</vt:lpstr>
      <vt:lpstr>PowerPoint Presentation</vt:lpstr>
      <vt:lpstr>Wedding of All Weddings</vt:lpstr>
      <vt:lpstr>PowerPoint Presentation</vt:lpstr>
      <vt:lpstr>PowerPoint Presentation</vt:lpstr>
      <vt:lpstr>PowerPoint Presentation</vt:lpstr>
      <vt:lpstr>How Does She Save the DATE for this Wedding of Weddings? </vt:lpstr>
      <vt:lpstr>That’s Why This Study  Will Be Called: </vt:lpstr>
      <vt:lpstr>Taking a Very Brief Look</vt:lpstr>
      <vt:lpstr>As a Little Child – Hear &amp; Obey</vt:lpstr>
      <vt:lpstr>Some Incredible Confusion</vt:lpstr>
      <vt:lpstr>Components of the Covenant Calendar as Given by Moses</vt:lpstr>
      <vt:lpstr>Focus of This  Calendar Study</vt:lpstr>
      <vt:lpstr>Some Important Questions</vt:lpstr>
      <vt:lpstr>Where is Yahuah’s  Book of the Covenant Found?</vt:lpstr>
      <vt:lpstr>Outline for Understanding Yahuah’s Covenant Calendar</vt:lpstr>
      <vt:lpstr>Understanding Day-start  From the Torah Books</vt:lpstr>
      <vt:lpstr>Where are the Day-start Studies Found in Scripture?</vt:lpstr>
      <vt:lpstr>Time to Make a  Reasonable Assumption!</vt:lpstr>
      <vt:lpstr>Where is the best place to begin to understand the Covenant Calendar study?</vt:lpstr>
      <vt:lpstr>PowerPoint Presentation</vt:lpstr>
      <vt:lpstr>PowerPoint Presentation</vt:lpstr>
      <vt:lpstr>PowerPoint Presentation</vt:lpstr>
      <vt:lpstr>PowerPoint Presentation</vt:lpstr>
      <vt:lpstr>PowerPoint Presentation</vt:lpstr>
      <vt:lpstr>Instruction From King David</vt:lpstr>
      <vt:lpstr>For Calendar: “Learn to Count” These Days</vt:lpstr>
      <vt:lpstr>PowerPoint Presentation</vt:lpstr>
      <vt:lpstr>Questions for the Individual Topics</vt:lpstr>
      <vt:lpstr> Charlene Fortsch   BC Canada      charlene@studythecalendar.com   OR    Tim Astleford  AB Canada       tim@studythecalendar.com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Rae</cp:lastModifiedBy>
  <cp:revision>731</cp:revision>
  <cp:lastPrinted>2019-09-21T00:06:27Z</cp:lastPrinted>
  <dcterms:created xsi:type="dcterms:W3CDTF">2016-03-13T20:30:10Z</dcterms:created>
  <dcterms:modified xsi:type="dcterms:W3CDTF">2019-11-17T06:25:08Z</dcterms:modified>
</cp:coreProperties>
</file>